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46"/>
  </p:notesMasterIdLst>
  <p:sldIdLst>
    <p:sldId id="305" r:id="rId2"/>
    <p:sldId id="306" r:id="rId3"/>
    <p:sldId id="307" r:id="rId4"/>
    <p:sldId id="308" r:id="rId5"/>
    <p:sldId id="311" r:id="rId6"/>
    <p:sldId id="317" r:id="rId7"/>
    <p:sldId id="312" r:id="rId8"/>
    <p:sldId id="316" r:id="rId9"/>
    <p:sldId id="318" r:id="rId10"/>
    <p:sldId id="319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5" r:id="rId19"/>
    <p:sldId id="331" r:id="rId20"/>
    <p:sldId id="332" r:id="rId21"/>
    <p:sldId id="334" r:id="rId22"/>
    <p:sldId id="340" r:id="rId23"/>
    <p:sldId id="343" r:id="rId24"/>
    <p:sldId id="341" r:id="rId25"/>
    <p:sldId id="344" r:id="rId26"/>
    <p:sldId id="345" r:id="rId27"/>
    <p:sldId id="346" r:id="rId28"/>
    <p:sldId id="347" r:id="rId29"/>
    <p:sldId id="348" r:id="rId30"/>
    <p:sldId id="349" r:id="rId31"/>
    <p:sldId id="361" r:id="rId32"/>
    <p:sldId id="362" r:id="rId33"/>
    <p:sldId id="351" r:id="rId34"/>
    <p:sldId id="353" r:id="rId35"/>
    <p:sldId id="358" r:id="rId36"/>
    <p:sldId id="291" r:id="rId37"/>
    <p:sldId id="355" r:id="rId38"/>
    <p:sldId id="292" r:id="rId39"/>
    <p:sldId id="354" r:id="rId40"/>
    <p:sldId id="356" r:id="rId41"/>
    <p:sldId id="359" r:id="rId42"/>
    <p:sldId id="360" r:id="rId43"/>
    <p:sldId id="364" r:id="rId44"/>
    <p:sldId id="363" r:id="rId45"/>
  </p:sldIdLst>
  <p:sldSz cx="9144000" cy="6858000" type="screen4x3"/>
  <p:notesSz cx="6858000" cy="9144000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Raúl Aguilar Paniagua" initials="CRAP" lastIdx="3" clrIdx="0">
    <p:extLst>
      <p:ext uri="{19B8F6BF-5375-455C-9EA6-DF929625EA0E}">
        <p15:presenceInfo xmlns:p15="http://schemas.microsoft.com/office/powerpoint/2012/main" userId="6966a7522663b3c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FFFF"/>
    <a:srgbClr val="00FF00"/>
    <a:srgbClr val="FF99FF"/>
    <a:srgbClr val="FF66CC"/>
    <a:srgbClr val="99FF33"/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7BFFC-CE1F-4E7B-8E3E-9AF7A8C9DC0C}" type="datetimeFigureOut">
              <a:rPr lang="es-PY" smtClean="0"/>
              <a:t>16/10/2024</a:t>
            </a:fld>
            <a:endParaRPr lang="es-P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123CA-5928-436E-832F-2326C64FBFEB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89044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Y"/>
          </a:p>
        </p:txBody>
      </p:sp>
      <p:sp>
        <p:nvSpPr>
          <p:cNvPr id="1536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3DFF10F-545B-4260-876D-016B91322A85}" type="slidenum">
              <a:rPr lang="es-PY" smtClean="0"/>
              <a:pPr/>
              <a:t>1</a:t>
            </a:fld>
            <a:endParaRPr lang="es-PY"/>
          </a:p>
        </p:txBody>
      </p:sp>
      <p:sp>
        <p:nvSpPr>
          <p:cNvPr id="15365" name="Marcador de pie de página 1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31097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123CA-5928-436E-832F-2326C64FBFEB}" type="slidenum">
              <a:rPr lang="es-PY" smtClean="0"/>
              <a:t>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24817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D8770-9FEA-465F-9C42-1F134BA935F4}" type="slidenum">
              <a:rPr lang="es-PY" smtClean="0"/>
              <a:pPr/>
              <a:t>36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261434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D8770-9FEA-465F-9C42-1F134BA935F4}" type="slidenum">
              <a:rPr lang="es-PY" smtClean="0"/>
              <a:pPr/>
              <a:t>40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72650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657600"/>
            <a:ext cx="7794321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76415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67043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31359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7004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59364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98344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2099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91290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55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38244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s-P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/>
              <a:t>C F 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96623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286502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r>
              <a:rPr lang="es-PY"/>
              <a:t>C F 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286502"/>
            <a:ext cx="2209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fld id="{A4FD449A-19DD-4283-A36B-4B7176D37888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4923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blogs.diariodepernambuco.com.br/economia/wp-content/uploads/2010/06/Corp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46" y="995081"/>
            <a:ext cx="8031707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1 Título"/>
          <p:cNvSpPr>
            <a:spLocks noGrp="1"/>
          </p:cNvSpPr>
          <p:nvPr>
            <p:ph type="title"/>
          </p:nvPr>
        </p:nvSpPr>
        <p:spPr>
          <a:xfrm>
            <a:off x="508000" y="115888"/>
            <a:ext cx="8229600" cy="1139825"/>
          </a:xfrm>
        </p:spPr>
        <p:txBody>
          <a:bodyPr/>
          <a:lstStyle/>
          <a:p>
            <a:pPr eaLnBrk="1" hangingPunct="1"/>
            <a:r>
              <a:rPr lang="es-ES" sz="4000" b="1" dirty="0">
                <a:solidFill>
                  <a:srgbClr val="FFFF00"/>
                </a:solidFill>
                <a:latin typeface="Viner Hand ITC" panose="03070502030502020203" pitchFamily="66" charset="0"/>
              </a:rPr>
              <a:t>A N A T O M Í 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6070600" y="6260744"/>
            <a:ext cx="2667000" cy="365125"/>
          </a:xfrm>
        </p:spPr>
        <p:txBody>
          <a:bodyPr/>
          <a:lstStyle/>
          <a:p>
            <a:r>
              <a:rPr lang="es-PY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Dr. Wagno Araujo</a:t>
            </a:r>
          </a:p>
        </p:txBody>
      </p:sp>
    </p:spTree>
    <p:extLst>
      <p:ext uri="{BB962C8B-B14F-4D97-AF65-F5344CB8AC3E}">
        <p14:creationId xmlns:p14="http://schemas.microsoft.com/office/powerpoint/2010/main" val="161208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ilver theater frames ppt tem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786654" y="2387974"/>
            <a:ext cx="7570694" cy="1510554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es-ES" sz="88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PÁNCREAS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05153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b="29280"/>
          <a:stretch>
            <a:fillRect/>
          </a:stretch>
        </p:blipFill>
        <p:spPr bwMode="auto">
          <a:xfrm>
            <a:off x="4147928" y="1068818"/>
            <a:ext cx="4690749" cy="493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1 Rectángulo"/>
          <p:cNvSpPr/>
          <p:nvPr/>
        </p:nvSpPr>
        <p:spPr>
          <a:xfrm>
            <a:off x="461682" y="254497"/>
            <a:ext cx="3545541" cy="769441"/>
          </a:xfrm>
          <a:prstGeom prst="rect">
            <a:avLst/>
          </a:prstGeom>
          <a:solidFill>
            <a:srgbClr val="3333FF"/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4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</a:rPr>
              <a:t>PÁNCREAS</a:t>
            </a:r>
          </a:p>
        </p:txBody>
      </p:sp>
      <p:sp>
        <p:nvSpPr>
          <p:cNvPr id="17412" name="Rectángulo 7"/>
          <p:cNvSpPr>
            <a:spLocks noChangeArrowheads="1"/>
          </p:cNvSpPr>
          <p:nvPr/>
        </p:nvSpPr>
        <p:spPr bwMode="auto">
          <a:xfrm>
            <a:off x="4287838" y="400050"/>
            <a:ext cx="4192587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000" b="1">
                <a:solidFill>
                  <a:srgbClr val="000000"/>
                </a:solidFill>
                <a:latin typeface="Comic Sans MS" panose="030F0702030302020204" pitchFamily="66" charset="0"/>
              </a:rPr>
              <a:t>Glándula anexa al tubo digestivo</a:t>
            </a:r>
          </a:p>
        </p:txBody>
      </p:sp>
      <p:sp>
        <p:nvSpPr>
          <p:cNvPr id="17414" name="11 Rectángulo"/>
          <p:cNvSpPr>
            <a:spLocks noChangeArrowheads="1"/>
          </p:cNvSpPr>
          <p:nvPr/>
        </p:nvSpPr>
        <p:spPr bwMode="auto">
          <a:xfrm rot="20698572">
            <a:off x="6290001" y="2757768"/>
            <a:ext cx="8306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200" b="1" dirty="0">
                <a:latin typeface="Comic Sans MS" panose="030F0702030302020204" pitchFamily="66" charset="0"/>
              </a:rPr>
              <a:t>Páncreas</a:t>
            </a:r>
            <a:endParaRPr lang="es-ES" sz="1200" dirty="0"/>
          </a:p>
        </p:txBody>
      </p:sp>
      <p:sp>
        <p:nvSpPr>
          <p:cNvPr id="10" name="6 Rectángulo"/>
          <p:cNvSpPr/>
          <p:nvPr/>
        </p:nvSpPr>
        <p:spPr>
          <a:xfrm>
            <a:off x="180271" y="1308513"/>
            <a:ext cx="3826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Es una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GLÁNDULA MIXTA </a:t>
            </a:r>
            <a:r>
              <a:rPr lang="es-ES" b="1" dirty="0">
                <a:latin typeface="Comic Sans MS" pitchFamily="66" charset="0"/>
              </a:rPr>
              <a:t>(exócrina y endócrina)</a:t>
            </a:r>
          </a:p>
          <a:p>
            <a:pPr lvl="0"/>
            <a:endParaRPr lang="es-PY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Por su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secreción externa </a:t>
            </a:r>
            <a:r>
              <a:rPr lang="es-ES" b="1" dirty="0">
                <a:latin typeface="Comic Sans MS" pitchFamily="66" charset="0"/>
              </a:rPr>
              <a:t>produce </a:t>
            </a: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jugo pancreático, </a:t>
            </a:r>
            <a:r>
              <a:rPr lang="es-ES" b="1" dirty="0">
                <a:latin typeface="Comic Sans MS" pitchFamily="66" charset="0"/>
              </a:rPr>
              <a:t>que es vertido al duodeno por medio de los </a:t>
            </a: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conductos pancreáticos</a:t>
            </a:r>
          </a:p>
          <a:p>
            <a:pPr lvl="0"/>
            <a:endParaRPr lang="es-PY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Por su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secreción interna </a:t>
            </a:r>
            <a:r>
              <a:rPr lang="es-ES" b="1" dirty="0">
                <a:latin typeface="Comic Sans MS" pitchFamily="66" charset="0"/>
              </a:rPr>
              <a:t>produce </a:t>
            </a: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hormonas</a:t>
            </a:r>
            <a:r>
              <a:rPr lang="es-ES" b="1" dirty="0">
                <a:latin typeface="Comic Sans MS" pitchFamily="66" charset="0"/>
              </a:rPr>
              <a:t> como la insulina y el glucagón, que son vertidas a la </a:t>
            </a: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sangre</a:t>
            </a:r>
            <a:endParaRPr lang="es-PY" b="1" dirty="0">
              <a:solidFill>
                <a:srgbClr val="99FF33"/>
              </a:solidFill>
              <a:latin typeface="Comic Sans MS" pitchFamily="66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0036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>
            <a:spLocks noChangeArrowheads="1"/>
          </p:cNvSpPr>
          <p:nvPr/>
        </p:nvSpPr>
        <p:spPr bwMode="auto">
          <a:xfrm>
            <a:off x="246810" y="310932"/>
            <a:ext cx="2559050" cy="522288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>
                <a:latin typeface="Comic Sans MS" panose="030F0702030302020204" pitchFamily="66" charset="0"/>
              </a:rPr>
              <a:t>SITUACIÓN: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19718" y="250100"/>
            <a:ext cx="60242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chemeClr val="bg1"/>
                </a:solidFill>
                <a:latin typeface="Comic Sans MS" pitchFamily="66" charset="0"/>
              </a:rPr>
              <a:t>Es un órgano profundo, </a:t>
            </a:r>
            <a:r>
              <a:rPr lang="es-ES" b="1" kern="0" dirty="0">
                <a:solidFill>
                  <a:srgbClr val="FFFF00"/>
                </a:solidFill>
                <a:latin typeface="Comic Sans MS" pitchFamily="66" charset="0"/>
              </a:rPr>
              <a:t>retrogástrico</a:t>
            </a:r>
            <a:r>
              <a:rPr lang="es-ES" b="1" kern="0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s-ES" b="1" kern="0" dirty="0">
                <a:solidFill>
                  <a:srgbClr val="FFFF00"/>
                </a:solidFill>
                <a:latin typeface="Comic Sans MS" pitchFamily="66" charset="0"/>
              </a:rPr>
              <a:t>prevertebral</a:t>
            </a:r>
            <a:r>
              <a:rPr lang="es-ES" b="1" kern="0" dirty="0">
                <a:solidFill>
                  <a:schemeClr val="bg1"/>
                </a:solidFill>
                <a:latin typeface="Comic Sans MS" pitchFamily="66" charset="0"/>
              </a:rPr>
              <a:t>, adosado a la pared posterior del abdomen por </a:t>
            </a:r>
            <a:r>
              <a:rPr lang="es-ES" b="1" kern="0" dirty="0">
                <a:solidFill>
                  <a:srgbClr val="FF99FF"/>
                </a:solidFill>
                <a:latin typeface="Comic Sans MS" pitchFamily="66" charset="0"/>
              </a:rPr>
              <a:t>fascias de coalescencia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10951" y="1632232"/>
            <a:ext cx="31418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extiende de derecha a izquierda</a:t>
            </a:r>
          </a:p>
          <a:p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Cruza la línea media a nivel de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L1 – L2</a:t>
            </a:r>
          </a:p>
          <a:p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1/3 a la derecha de la línea media</a:t>
            </a:r>
          </a:p>
          <a:p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2/3 a la izquierda de la línea media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75583" b="60080"/>
          <a:stretch/>
        </p:blipFill>
        <p:spPr bwMode="auto">
          <a:xfrm>
            <a:off x="3560290" y="1367263"/>
            <a:ext cx="5328216" cy="46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Conector recto 12"/>
          <p:cNvCxnSpPr/>
          <p:nvPr/>
        </p:nvCxnSpPr>
        <p:spPr>
          <a:xfrm>
            <a:off x="5906801" y="2282321"/>
            <a:ext cx="94129" cy="346934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5579114" y="2863339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L1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550482" y="3630393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L2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577416" y="4268001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L3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597796" y="5104760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L4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271055" y="5230355"/>
            <a:ext cx="3111075" cy="5847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kern="0" dirty="0">
                <a:solidFill>
                  <a:srgbClr val="000000"/>
                </a:solidFill>
                <a:latin typeface="Comic Sans MS" pitchFamily="66" charset="0"/>
              </a:rPr>
              <a:t>Tiene estrecha relación con el duodeno </a:t>
            </a:r>
            <a:r>
              <a:rPr lang="es-PY" sz="1600" b="1" kern="0" dirty="0">
                <a:solidFill>
                  <a:srgbClr val="000000"/>
                </a:solidFill>
                <a:latin typeface="Comic Sans MS" pitchFamily="66" charset="0"/>
              </a:rPr>
              <a:t>y </a:t>
            </a:r>
            <a:r>
              <a:rPr lang="es-ES" sz="1600" b="1" kern="0" dirty="0">
                <a:solidFill>
                  <a:srgbClr val="000000"/>
                </a:solidFill>
                <a:latin typeface="Comic Sans MS" pitchFamily="66" charset="0"/>
              </a:rPr>
              <a:t>con el colédoco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84743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>
            <a:spLocks noChangeArrowheads="1"/>
          </p:cNvSpPr>
          <p:nvPr/>
        </p:nvSpPr>
        <p:spPr bwMode="auto">
          <a:xfrm>
            <a:off x="246810" y="310932"/>
            <a:ext cx="5450531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CONFIGURACIÓN EXTERNA: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25787" y="1009454"/>
            <a:ext cx="8767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Alargado de derecha a izquierda y aplastado en sentido anteroposterior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Tiene una concavidad posterior, moldeado sobre la columna vertebral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9645" y="2416666"/>
            <a:ext cx="21662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Cabeza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Cuello (istmo)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Cuerpo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Cola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46810" y="1932591"/>
            <a:ext cx="1699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latin typeface="Comic Sans MS" pitchFamily="66" charset="0"/>
              </a:rPr>
              <a:t>4 porciones:</a:t>
            </a:r>
          </a:p>
        </p:txBody>
      </p:sp>
      <p:pic>
        <p:nvPicPr>
          <p:cNvPr id="10" name="Picture 2" descr="Fig 1.1 - The parts of the pancre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30" b="5962"/>
          <a:stretch/>
        </p:blipFill>
        <p:spPr bwMode="auto">
          <a:xfrm>
            <a:off x="2178424" y="1831087"/>
            <a:ext cx="6714845" cy="402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4 Rectángulo"/>
          <p:cNvSpPr/>
          <p:nvPr/>
        </p:nvSpPr>
        <p:spPr>
          <a:xfrm>
            <a:off x="3160334" y="3675566"/>
            <a:ext cx="88678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Cabeza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4" name="4 Rectángulo"/>
          <p:cNvSpPr/>
          <p:nvPr/>
        </p:nvSpPr>
        <p:spPr>
          <a:xfrm>
            <a:off x="4019974" y="3078386"/>
            <a:ext cx="753732" cy="338554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Cuello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5" name="4 Rectángulo"/>
          <p:cNvSpPr/>
          <p:nvPr/>
        </p:nvSpPr>
        <p:spPr>
          <a:xfrm>
            <a:off x="5230706" y="2964324"/>
            <a:ext cx="933269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Cuerpo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4 Rectángulo"/>
          <p:cNvSpPr/>
          <p:nvPr/>
        </p:nvSpPr>
        <p:spPr>
          <a:xfrm>
            <a:off x="7506028" y="3294364"/>
            <a:ext cx="63991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Cola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936270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educhile2002.yoll.net/morfo/images/pancr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338554"/>
            <a:ext cx="8543365" cy="398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4 Rectángulo"/>
          <p:cNvSpPr/>
          <p:nvPr/>
        </p:nvSpPr>
        <p:spPr>
          <a:xfrm>
            <a:off x="2084570" y="3904166"/>
            <a:ext cx="886781" cy="338554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Cabeza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9" name="4 Rectángulo"/>
          <p:cNvSpPr/>
          <p:nvPr/>
        </p:nvSpPr>
        <p:spPr>
          <a:xfrm>
            <a:off x="2971351" y="2993446"/>
            <a:ext cx="753732" cy="338554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Cuello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10" name="4 Rectángulo"/>
          <p:cNvSpPr/>
          <p:nvPr/>
        </p:nvSpPr>
        <p:spPr>
          <a:xfrm>
            <a:off x="4437329" y="2868825"/>
            <a:ext cx="933269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Cuerpo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4 Rectángulo"/>
          <p:cNvSpPr/>
          <p:nvPr/>
        </p:nvSpPr>
        <p:spPr>
          <a:xfrm>
            <a:off x="6591628" y="2919743"/>
            <a:ext cx="63991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Cola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1290917" y="1600201"/>
            <a:ext cx="1344706" cy="3765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3" name="Rectángulo redondeado 12"/>
          <p:cNvSpPr/>
          <p:nvPr/>
        </p:nvSpPr>
        <p:spPr>
          <a:xfrm>
            <a:off x="405615" y="2890071"/>
            <a:ext cx="1344706" cy="5073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4" name="Rectángulo redondeado 13"/>
          <p:cNvSpPr/>
          <p:nvPr/>
        </p:nvSpPr>
        <p:spPr>
          <a:xfrm>
            <a:off x="304799" y="2268988"/>
            <a:ext cx="1344706" cy="37651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6" name="13 Rectángulo"/>
          <p:cNvSpPr/>
          <p:nvPr/>
        </p:nvSpPr>
        <p:spPr>
          <a:xfrm>
            <a:off x="3908890" y="4768428"/>
            <a:ext cx="1990145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Proceso unciforme</a:t>
            </a:r>
          </a:p>
        </p:txBody>
      </p:sp>
      <p:sp>
        <p:nvSpPr>
          <p:cNvPr id="17" name="13 Rectángulo"/>
          <p:cNvSpPr/>
          <p:nvPr/>
        </p:nvSpPr>
        <p:spPr>
          <a:xfrm>
            <a:off x="3233827" y="4199213"/>
            <a:ext cx="1203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solidFill>
                  <a:srgbClr val="0000FF"/>
                </a:solidFill>
                <a:latin typeface="Comic Sans MS" pitchFamily="66" charset="0"/>
              </a:rPr>
              <a:t>Escotadura del páncreas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20270" y="3671047"/>
            <a:ext cx="1001823" cy="2484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5" name="Rectángulo 14"/>
          <p:cNvSpPr/>
          <p:nvPr/>
        </p:nvSpPr>
        <p:spPr>
          <a:xfrm>
            <a:off x="5041002" y="3919450"/>
            <a:ext cx="2032151" cy="630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8" name="Rectángulo 17"/>
          <p:cNvSpPr/>
          <p:nvPr/>
        </p:nvSpPr>
        <p:spPr>
          <a:xfrm>
            <a:off x="7460876" y="2110305"/>
            <a:ext cx="997324" cy="3173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76819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22124" y="386179"/>
            <a:ext cx="34163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CABEZA DEL PÁNCREAS:</a:t>
            </a:r>
          </a:p>
        </p:txBody>
      </p:sp>
      <p:pic>
        <p:nvPicPr>
          <p:cNvPr id="12290" name="Picture 2" descr="http://www.hogarus.com/uploads/img/images/pancrea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4" t="43039" r="33521"/>
          <a:stretch/>
        </p:blipFill>
        <p:spPr bwMode="auto">
          <a:xfrm>
            <a:off x="3986077" y="1014914"/>
            <a:ext cx="4981845" cy="396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19069" y="1937541"/>
            <a:ext cx="40123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Los </a:t>
            </a:r>
            <a:r>
              <a:rPr lang="es-ES" sz="1600" b="1" dirty="0">
                <a:solidFill>
                  <a:srgbClr val="FF99FF"/>
                </a:solidFill>
                <a:latin typeface="Comic Sans MS" pitchFamily="66" charset="0"/>
              </a:rPr>
              <a:t>bordes superior y derecho </a:t>
            </a:r>
            <a:r>
              <a:rPr lang="es-ES" sz="1600" b="1" dirty="0">
                <a:latin typeface="Comic Sans MS" pitchFamily="66" charset="0"/>
              </a:rPr>
              <a:t>están </a:t>
            </a:r>
            <a:r>
              <a:rPr lang="es-ES" sz="1600" b="1" dirty="0">
                <a:solidFill>
                  <a:srgbClr val="99FF33"/>
                </a:solidFill>
                <a:latin typeface="Comic Sans MS" pitchFamily="66" charset="0"/>
              </a:rPr>
              <a:t>excavados en canal</a:t>
            </a:r>
            <a:r>
              <a:rPr lang="es-ES" sz="1600" b="1" dirty="0">
                <a:latin typeface="Comic Sans MS" pitchFamily="66" charset="0"/>
              </a:rPr>
              <a:t>, en el cual se aplica el duodeno “como un neumático en su llanta”. El canal desaparece en el borde inferior.</a:t>
            </a:r>
          </a:p>
          <a:p>
            <a:endParaRPr lang="es-ES" sz="1600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La cabeza se curva hacia la izquierda formando el </a:t>
            </a: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proceso unciforme </a:t>
            </a:r>
            <a:r>
              <a:rPr lang="es-ES" sz="1600" b="1" dirty="0">
                <a:solidFill>
                  <a:srgbClr val="FF66CC"/>
                </a:solidFill>
                <a:latin typeface="Comic Sans MS" pitchFamily="66" charset="0"/>
              </a:rPr>
              <a:t>(páncreas menor de Winslow)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que posee un canal en su cara anterior para la vena mesentérica superior</a:t>
            </a:r>
            <a:r>
              <a:rPr lang="es-ES" sz="1600" b="1" dirty="0">
                <a:latin typeface="Comic Sans MS" pitchFamily="66" charset="0"/>
              </a:rPr>
              <a:t>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74409" y="1007331"/>
            <a:ext cx="3111749" cy="36933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Enmarcada por el duodeno</a:t>
            </a:r>
          </a:p>
        </p:txBody>
      </p:sp>
      <p:sp>
        <p:nvSpPr>
          <p:cNvPr id="16" name="13 Rectángulo"/>
          <p:cNvSpPr/>
          <p:nvPr/>
        </p:nvSpPr>
        <p:spPr>
          <a:xfrm>
            <a:off x="4215484" y="4630219"/>
            <a:ext cx="1990145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Proceso unciforme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089441" y="2570388"/>
            <a:ext cx="88678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Cabeza</a:t>
            </a:r>
            <a:endParaRPr lang="es-ES" sz="1600" dirty="0">
              <a:solidFill>
                <a:srgbClr val="000000"/>
              </a:solidFill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5331024" y="3341336"/>
            <a:ext cx="842947" cy="130245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ángulo 20"/>
          <p:cNvSpPr/>
          <p:nvPr/>
        </p:nvSpPr>
        <p:spPr>
          <a:xfrm>
            <a:off x="6205629" y="3153258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VMS</a:t>
            </a:r>
            <a:endParaRPr lang="es-PY" sz="1400" dirty="0">
              <a:solidFill>
                <a:schemeClr val="bg1"/>
              </a:solidFill>
            </a:endParaRPr>
          </a:p>
        </p:txBody>
      </p:sp>
      <p:cxnSp>
        <p:nvCxnSpPr>
          <p:cNvPr id="23" name="Conector recto 22"/>
          <p:cNvCxnSpPr/>
          <p:nvPr/>
        </p:nvCxnSpPr>
        <p:spPr>
          <a:xfrm>
            <a:off x="5782235" y="1937541"/>
            <a:ext cx="391736" cy="10621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7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700391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9171" y="328738"/>
            <a:ext cx="4604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CUELLO (ISTMO) DEL PÁNCREAS: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937857" y="236406"/>
            <a:ext cx="4041713" cy="58477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Limitado por la 1ª porción del duodeno y la incisura del páncreas</a:t>
            </a:r>
          </a:p>
        </p:txBody>
      </p:sp>
      <p:pic>
        <p:nvPicPr>
          <p:cNvPr id="10" name="Picture 2" descr="escanear002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5891" b="27795"/>
          <a:stretch/>
        </p:blipFill>
        <p:spPr bwMode="auto">
          <a:xfrm>
            <a:off x="1340757" y="1932504"/>
            <a:ext cx="7187852" cy="402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ángulo 10"/>
          <p:cNvSpPr/>
          <p:nvPr/>
        </p:nvSpPr>
        <p:spPr>
          <a:xfrm>
            <a:off x="302687" y="959040"/>
            <a:ext cx="8767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Su borde superior presenta 2 tubérculos: anterior y posterior (epiploico)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La incisura del páncreas da paso a los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vasos mesentéricos superiores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340757" y="2284583"/>
            <a:ext cx="1425514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Tubérculo posterior</a:t>
            </a:r>
            <a:endParaRPr lang="es-PY" sz="1400" dirty="0"/>
          </a:p>
        </p:txBody>
      </p:sp>
      <p:sp>
        <p:nvSpPr>
          <p:cNvPr id="13" name="Rectángulo 12"/>
          <p:cNvSpPr/>
          <p:nvPr/>
        </p:nvSpPr>
        <p:spPr>
          <a:xfrm>
            <a:off x="1635441" y="3684326"/>
            <a:ext cx="1425514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Tubérculo anterior</a:t>
            </a:r>
            <a:endParaRPr lang="es-PY" sz="1400" dirty="0"/>
          </a:p>
        </p:txBody>
      </p:sp>
      <p:sp>
        <p:nvSpPr>
          <p:cNvPr id="14" name="13 Rectángulo"/>
          <p:cNvSpPr/>
          <p:nvPr/>
        </p:nvSpPr>
        <p:spPr>
          <a:xfrm>
            <a:off x="5969185" y="4932480"/>
            <a:ext cx="2310284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Vasos mesentéricos superiores</a:t>
            </a:r>
          </a:p>
        </p:txBody>
      </p:sp>
      <p:cxnSp>
        <p:nvCxnSpPr>
          <p:cNvPr id="15" name="Conector recto de flecha 14"/>
          <p:cNvCxnSpPr>
            <a:stCxn id="12" idx="3"/>
          </p:cNvCxnSpPr>
          <p:nvPr/>
        </p:nvCxnSpPr>
        <p:spPr>
          <a:xfrm>
            <a:off x="2766271" y="2546193"/>
            <a:ext cx="1976855" cy="52322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>
            <a:stCxn id="13" idx="3"/>
          </p:cNvCxnSpPr>
          <p:nvPr/>
        </p:nvCxnSpPr>
        <p:spPr>
          <a:xfrm flipV="1">
            <a:off x="3060955" y="3545241"/>
            <a:ext cx="860716" cy="400695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H="1" flipV="1">
            <a:off x="4929112" y="5224868"/>
            <a:ext cx="1040073" cy="244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8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99763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32543" y="386179"/>
            <a:ext cx="33954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CUERPO DEL PÁNCREAS: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63470" t="28219" r="31672" b="51377"/>
          <a:stretch/>
        </p:blipFill>
        <p:spPr>
          <a:xfrm>
            <a:off x="6726632" y="2049644"/>
            <a:ext cx="1594619" cy="376601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32543" y="849316"/>
            <a:ext cx="69105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dirige hacia la izquierda y arriba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Forma: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prismática triangular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3 caras: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anterior, posterior, inferior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3 bordes: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superior y 2 inferiores (anterior y posterior)</a:t>
            </a: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1455" t="21718" b="30103"/>
          <a:stretch>
            <a:fillRect/>
          </a:stretch>
        </p:blipFill>
        <p:spPr bwMode="auto">
          <a:xfrm>
            <a:off x="978762" y="2445072"/>
            <a:ext cx="4748075" cy="307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Conector recto 9"/>
          <p:cNvCxnSpPr/>
          <p:nvPr/>
        </p:nvCxnSpPr>
        <p:spPr>
          <a:xfrm>
            <a:off x="2783542" y="3105893"/>
            <a:ext cx="26893" cy="110303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356847" y="2918012"/>
            <a:ext cx="4645" cy="8962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2176824" y="2467280"/>
            <a:ext cx="1001823" cy="585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7" name="Rectángulo 16"/>
          <p:cNvSpPr/>
          <p:nvPr/>
        </p:nvSpPr>
        <p:spPr>
          <a:xfrm>
            <a:off x="3082256" y="3318857"/>
            <a:ext cx="93968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Cuerpo 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001000" y="3418332"/>
            <a:ext cx="981635" cy="523220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Cara anterior</a:t>
            </a:r>
            <a:endParaRPr lang="es-ES" sz="1400" dirty="0">
              <a:solidFill>
                <a:srgbClr val="000000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891364" y="3595521"/>
            <a:ext cx="981635" cy="523220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Cara posterior</a:t>
            </a:r>
            <a:endParaRPr lang="es-ES" sz="1400" dirty="0">
              <a:solidFill>
                <a:srgbClr val="00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6848226" y="5897192"/>
            <a:ext cx="1351430" cy="307777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Cara inferior</a:t>
            </a:r>
            <a:endParaRPr lang="es-ES" sz="1400" dirty="0">
              <a:solidFill>
                <a:srgbClr val="000000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143052" y="2049643"/>
            <a:ext cx="5250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BS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7694337" y="5546282"/>
            <a:ext cx="8223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BIA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6613860" y="5508787"/>
            <a:ext cx="6475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BIP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9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756058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3753" y="1654732"/>
            <a:ext cx="4949094" cy="410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92843" y="386179"/>
            <a:ext cx="30748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COLA DEL PÁNCREAS: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60905" y="786289"/>
            <a:ext cx="67425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Es prolongación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va afinando hacia la izquierda hacia el hilio del bazo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46677" y="3094827"/>
            <a:ext cx="58862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Cola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10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66237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46810" y="310932"/>
            <a:ext cx="5856090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CONSTITUCIÓN ANATÓMICA: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342529" y="110877"/>
            <a:ext cx="2667000" cy="923330"/>
          </a:xfrm>
          <a:prstGeom prst="rect">
            <a:avLst/>
          </a:prstGeom>
          <a:ln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latin typeface="Comic Sans MS" pitchFamily="66" charset="0"/>
              </a:rPr>
              <a:t>El páncreas es una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GLÁNDULA MIXTA </a:t>
            </a:r>
            <a:r>
              <a:rPr lang="es-ES" b="1" dirty="0">
                <a:latin typeface="Comic Sans MS" pitchFamily="66" charset="0"/>
              </a:rPr>
              <a:t>(endócrina y exócrina)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6397"/>
          <a:stretch/>
        </p:blipFill>
        <p:spPr bwMode="auto">
          <a:xfrm>
            <a:off x="1019870" y="1247026"/>
            <a:ext cx="6656159" cy="4325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ángulo 8"/>
          <p:cNvSpPr/>
          <p:nvPr/>
        </p:nvSpPr>
        <p:spPr>
          <a:xfrm>
            <a:off x="1589244" y="5098687"/>
            <a:ext cx="4028907" cy="553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Secreción exócrina: </a:t>
            </a:r>
            <a:r>
              <a:rPr lang="es-ES" sz="1600" b="1" dirty="0">
                <a:solidFill>
                  <a:srgbClr val="0000CC"/>
                </a:solidFill>
                <a:latin typeface="Comic Sans MS" pitchFamily="66" charset="0"/>
              </a:rPr>
              <a:t>jugo pancreático. </a:t>
            </a:r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Se vierte en los </a:t>
            </a:r>
            <a:r>
              <a:rPr lang="es-ES" sz="1400" b="1" dirty="0">
                <a:solidFill>
                  <a:srgbClr val="0000CC"/>
                </a:solidFill>
                <a:latin typeface="Comic Sans MS" pitchFamily="66" charset="0"/>
              </a:rPr>
              <a:t>conductos</a:t>
            </a:r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 del páncreas.</a:t>
            </a:r>
            <a:endParaRPr lang="es-PY" sz="1400" dirty="0">
              <a:solidFill>
                <a:srgbClr val="000000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763574" y="4687150"/>
            <a:ext cx="3356271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Secreción endócrina: son las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hormonas </a:t>
            </a:r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vertidas en la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sangre.</a:t>
            </a:r>
            <a:endParaRPr lang="es-PY" sz="1600" dirty="0">
              <a:solidFill>
                <a:srgbClr val="FF0000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 flipH="1" flipV="1">
            <a:off x="2716306" y="4182035"/>
            <a:ext cx="28191" cy="870488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4101353" y="4295010"/>
            <a:ext cx="35963" cy="78428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 flipV="1">
            <a:off x="5717083" y="4176259"/>
            <a:ext cx="302718" cy="569507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H="1" flipV="1">
            <a:off x="6448969" y="3763093"/>
            <a:ext cx="772102" cy="95938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11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932324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90492" y="301844"/>
            <a:ext cx="3419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PÁNCREAS ENDÓCRINO: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011426" y="178733"/>
            <a:ext cx="3330667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ISLOTES PANCREÁTICOS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(islotes de Langerhans)</a:t>
            </a:r>
            <a:endParaRPr lang="es-PY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49088" y="5421149"/>
            <a:ext cx="8274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Hormonas: </a:t>
            </a:r>
            <a:r>
              <a:rPr lang="es-ES" b="1" dirty="0">
                <a:latin typeface="Comic Sans MS" pitchFamily="66" charset="0"/>
              </a:rPr>
              <a:t>insulina, glucagón, somatostatina y polipéptido pancreático</a:t>
            </a:r>
          </a:p>
        </p:txBody>
      </p:sp>
      <p:pic>
        <p:nvPicPr>
          <p:cNvPr id="9" name="Picture 2" descr="http://pathology.jhu.edu/pancreas/images/endoexoc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8" t="50513"/>
          <a:stretch/>
        </p:blipFill>
        <p:spPr bwMode="auto">
          <a:xfrm>
            <a:off x="5365377" y="1929687"/>
            <a:ext cx="3458135" cy="273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4011426" y="859421"/>
            <a:ext cx="32800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latin typeface="Comic Sans MS" pitchFamily="66" charset="0"/>
              </a:rPr>
              <a:t>Secretan hormonas a la sangre</a:t>
            </a:r>
            <a:endParaRPr lang="es-PY" sz="16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39590"/>
          <a:stretch>
            <a:fillRect/>
          </a:stretch>
        </p:blipFill>
        <p:spPr bwMode="auto">
          <a:xfrm>
            <a:off x="818029" y="1232332"/>
            <a:ext cx="3765177" cy="395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Elipse 11"/>
          <p:cNvSpPr/>
          <p:nvPr/>
        </p:nvSpPr>
        <p:spPr>
          <a:xfrm>
            <a:off x="2214281" y="2998694"/>
            <a:ext cx="1138519" cy="1048871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13" name="Rectángulo 12"/>
          <p:cNvSpPr/>
          <p:nvPr/>
        </p:nvSpPr>
        <p:spPr>
          <a:xfrm>
            <a:off x="2199220" y="4821983"/>
            <a:ext cx="2383986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Islotes de Langerhans</a:t>
            </a:r>
            <a:endParaRPr lang="es-PY" sz="1600" dirty="0"/>
          </a:p>
        </p:txBody>
      </p:sp>
      <p:cxnSp>
        <p:nvCxnSpPr>
          <p:cNvPr id="14" name="Conector recto de flecha 13"/>
          <p:cNvCxnSpPr/>
          <p:nvPr/>
        </p:nvCxnSpPr>
        <p:spPr>
          <a:xfrm flipH="1" flipV="1">
            <a:off x="2700617" y="3653384"/>
            <a:ext cx="432548" cy="1099755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12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39884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93885" y="301844"/>
            <a:ext cx="3212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PÁNCREAS EXÓCRINO: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903850" y="301844"/>
            <a:ext cx="3330667" cy="369332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ACINOS PANCREÁTICOS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606624" y="701954"/>
            <a:ext cx="4313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Secretan jugo pancreático (rico en enzimas) que es vertido en los conductos</a:t>
            </a:r>
            <a:endParaRPr lang="es-PY" sz="1600" dirty="0"/>
          </a:p>
        </p:txBody>
      </p:sp>
      <p:pic>
        <p:nvPicPr>
          <p:cNvPr id="9" name="Picture 2" descr="http://pathology.jhu.edu/pancreas/images/endoexoc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25" b="51092"/>
          <a:stretch/>
        </p:blipFill>
        <p:spPr bwMode="auto">
          <a:xfrm>
            <a:off x="5361229" y="1924097"/>
            <a:ext cx="3325571" cy="239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279572" y="5347783"/>
            <a:ext cx="6813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Los conductos excretores</a:t>
            </a:r>
            <a:r>
              <a:rPr lang="es-ES" b="1" dirty="0">
                <a:latin typeface="Comic Sans MS" pitchFamily="66" charset="0"/>
              </a:rPr>
              <a:t> se van fusionando para formar finalmente 2 grandes conductos: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principal y accesorio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39590"/>
          <a:stretch>
            <a:fillRect/>
          </a:stretch>
        </p:blipFill>
        <p:spPr bwMode="auto">
          <a:xfrm>
            <a:off x="818029" y="1232332"/>
            <a:ext cx="3765177" cy="395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ángulo 11"/>
          <p:cNvSpPr/>
          <p:nvPr/>
        </p:nvSpPr>
        <p:spPr>
          <a:xfrm>
            <a:off x="994528" y="4593731"/>
            <a:ext cx="813043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Acinos</a:t>
            </a:r>
            <a:endParaRPr lang="es-PY" sz="1600" dirty="0"/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1427076" y="3684494"/>
            <a:ext cx="573178" cy="84410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V="1">
            <a:off x="1427076" y="4318727"/>
            <a:ext cx="1119490" cy="209876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117074" y="3962789"/>
            <a:ext cx="1162498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Conductos</a:t>
            </a:r>
            <a:endParaRPr lang="es-PY" sz="1600" dirty="0"/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751476" y="3086116"/>
            <a:ext cx="573178" cy="84410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13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52039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963269" y="171388"/>
            <a:ext cx="521746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CONDUCTO PANCREÁTICO PRINCIPAL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730462" y="669221"/>
            <a:ext cx="3746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(CONDUCTO DE WIRSUNG)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8" name="6 Rectángulo"/>
          <p:cNvSpPr/>
          <p:nvPr/>
        </p:nvSpPr>
        <p:spPr>
          <a:xfrm>
            <a:off x="255893" y="1261695"/>
            <a:ext cx="3762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Origen: </a:t>
            </a:r>
            <a:r>
              <a:rPr lang="es-ES" b="1" dirty="0">
                <a:latin typeface="Comic Sans MS" pitchFamily="66" charset="0"/>
              </a:rPr>
              <a:t>cola del páncreas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55892" y="1919740"/>
            <a:ext cx="4262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Trayecto: </a:t>
            </a:r>
            <a:r>
              <a:rPr lang="es-ES" b="1" dirty="0">
                <a:latin typeface="Comic Sans MS" pitchFamily="66" charset="0"/>
              </a:rPr>
              <a:t>sigue eje del páncreas en el centro del órgano desde la cola hacia la cabeza. En la cabeza del páncreas es posterior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71377" y="3235965"/>
            <a:ext cx="42468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Terminación: </a:t>
            </a:r>
            <a:r>
              <a:rPr lang="es-ES" b="1" dirty="0">
                <a:latin typeface="Comic Sans MS" pitchFamily="66" charset="0"/>
              </a:rPr>
              <a:t>se une al colédoco en la ampolla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hepatopancreática (ampolla de Vater). Está rodeado por el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esfínter pancreático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(del esfínter de Oddi)</a:t>
            </a: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3156" t="32515" r="42354" b="38942"/>
          <a:stretch/>
        </p:blipFill>
        <p:spPr bwMode="auto">
          <a:xfrm>
            <a:off x="4502726" y="1167054"/>
            <a:ext cx="4520249" cy="395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0 Rectángulo"/>
          <p:cNvSpPr/>
          <p:nvPr/>
        </p:nvSpPr>
        <p:spPr>
          <a:xfrm>
            <a:off x="4827494" y="5236728"/>
            <a:ext cx="406101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La </a:t>
            </a:r>
            <a:r>
              <a:rPr lang="es-ES" sz="1400" b="1" dirty="0">
                <a:solidFill>
                  <a:srgbClr val="0000CC"/>
                </a:solidFill>
                <a:latin typeface="Comic Sans MS" pitchFamily="66" charset="0"/>
              </a:rPr>
              <a:t>ampolla de Vater </a:t>
            </a:r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desemboca en la pared posteromedial de la </a:t>
            </a:r>
            <a:r>
              <a:rPr lang="es-ES" sz="1400" b="1" dirty="0">
                <a:solidFill>
                  <a:srgbClr val="FF0000"/>
                </a:solidFill>
                <a:latin typeface="Comic Sans MS" pitchFamily="66" charset="0"/>
              </a:rPr>
              <a:t>2ª porción del duodeno </a:t>
            </a:r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a través de la </a:t>
            </a:r>
            <a:r>
              <a:rPr lang="es-ES" sz="1400" b="1" dirty="0">
                <a:solidFill>
                  <a:srgbClr val="0000FF"/>
                </a:solidFill>
                <a:latin typeface="Comic Sans MS" pitchFamily="66" charset="0"/>
              </a:rPr>
              <a:t>papila duodenal mayor </a:t>
            </a:r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(carúncula mayor)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826173" y="4998540"/>
            <a:ext cx="3106271" cy="923330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Drena la cola, el cuerpo y la parte posterior de la cabeza del páncreas</a:t>
            </a:r>
          </a:p>
        </p:txBody>
      </p:sp>
      <p:sp>
        <p:nvSpPr>
          <p:cNvPr id="14" name="6 Rectángulo"/>
          <p:cNvSpPr/>
          <p:nvPr/>
        </p:nvSpPr>
        <p:spPr>
          <a:xfrm>
            <a:off x="6616729" y="1581186"/>
            <a:ext cx="2271776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Conducto de Wirsung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7581900" y="1919740"/>
            <a:ext cx="672352" cy="595557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7368988" y="1919740"/>
            <a:ext cx="212912" cy="877248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6184181" y="1919740"/>
            <a:ext cx="1397719" cy="1505012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14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99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963269" y="171388"/>
            <a:ext cx="5338484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CONDUCTO PANCREÁTICO ACCESORIO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86194" y="669221"/>
            <a:ext cx="40350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(CONDUCTO DE SANTORINI)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8" name="12 Rectángulo"/>
          <p:cNvSpPr/>
          <p:nvPr/>
        </p:nvSpPr>
        <p:spPr>
          <a:xfrm>
            <a:off x="282786" y="1400200"/>
            <a:ext cx="38320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Origen: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cabeza del páncreas</a:t>
            </a:r>
            <a:r>
              <a:rPr lang="es-ES" b="1" dirty="0">
                <a:latin typeface="Comic Sans MS" pitchFamily="66" charset="0"/>
              </a:rPr>
              <a:t> (se separa del Wirsung)</a:t>
            </a:r>
          </a:p>
        </p:txBody>
      </p:sp>
      <p:sp>
        <p:nvSpPr>
          <p:cNvPr id="9" name="13 Rectángulo"/>
          <p:cNvSpPr/>
          <p:nvPr/>
        </p:nvSpPr>
        <p:spPr>
          <a:xfrm>
            <a:off x="282786" y="2368318"/>
            <a:ext cx="3805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Trayecto: </a:t>
            </a:r>
            <a:r>
              <a:rPr lang="es-ES" b="1" dirty="0">
                <a:latin typeface="Comic Sans MS" pitchFamily="66" charset="0"/>
              </a:rPr>
              <a:t>corto, horizontal, se dirige hacia la derecha</a:t>
            </a:r>
          </a:p>
        </p:txBody>
      </p:sp>
      <p:sp>
        <p:nvSpPr>
          <p:cNvPr id="10" name="14 Rectángulo"/>
          <p:cNvSpPr/>
          <p:nvPr/>
        </p:nvSpPr>
        <p:spPr>
          <a:xfrm>
            <a:off x="209697" y="3427852"/>
            <a:ext cx="4120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Terminación: </a:t>
            </a:r>
            <a:r>
              <a:rPr lang="es-ES" b="1" dirty="0">
                <a:latin typeface="Comic Sans MS" pitchFamily="66" charset="0"/>
              </a:rPr>
              <a:t>en la pared posteromedial de la 2ª porción del duodeno (encima de la desembocadura del Wirsung) a través de la </a:t>
            </a:r>
            <a:r>
              <a:rPr lang="es-ES" b="1" dirty="0">
                <a:solidFill>
                  <a:srgbClr val="FF66CC"/>
                </a:solidFill>
                <a:latin typeface="Comic Sans MS" pitchFamily="66" charset="0"/>
              </a:rPr>
              <a:t>papila duodenal menor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(carúncula menor) </a:t>
            </a: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3156" t="32515" r="42354" b="38942"/>
          <a:stretch/>
        </p:blipFill>
        <p:spPr bwMode="auto">
          <a:xfrm>
            <a:off x="4502726" y="1167054"/>
            <a:ext cx="4520249" cy="395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ángulo 11"/>
          <p:cNvSpPr/>
          <p:nvPr/>
        </p:nvSpPr>
        <p:spPr>
          <a:xfrm>
            <a:off x="716689" y="5327004"/>
            <a:ext cx="3106271" cy="646331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Drena la parte anterior de la cabeza del páncreas</a:t>
            </a:r>
          </a:p>
        </p:txBody>
      </p:sp>
      <p:sp>
        <p:nvSpPr>
          <p:cNvPr id="14" name="6 Rectángulo"/>
          <p:cNvSpPr/>
          <p:nvPr/>
        </p:nvSpPr>
        <p:spPr>
          <a:xfrm>
            <a:off x="6616729" y="1581186"/>
            <a:ext cx="2367956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Conducto de Santorini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 flipH="1">
            <a:off x="5831484" y="1916068"/>
            <a:ext cx="1604740" cy="1351734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713622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2587" t="19117" r="34601" b="31618"/>
          <a:stretch/>
        </p:blipFill>
        <p:spPr>
          <a:xfrm>
            <a:off x="201707" y="672352"/>
            <a:ext cx="8640588" cy="4531659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646234" y="1352586"/>
            <a:ext cx="2367956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Conducto de Santorini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8" name="6 Rectángulo"/>
          <p:cNvSpPr/>
          <p:nvPr/>
        </p:nvSpPr>
        <p:spPr>
          <a:xfrm>
            <a:off x="6872224" y="2199750"/>
            <a:ext cx="2271776" cy="338554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Conducto de Wirsung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9" name="7 Rectángulo"/>
          <p:cNvSpPr/>
          <p:nvPr/>
        </p:nvSpPr>
        <p:spPr>
          <a:xfrm>
            <a:off x="4143454" y="1117667"/>
            <a:ext cx="1978427" cy="338554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latin typeface="Comic Sans MS" pitchFamily="66" charset="0"/>
              </a:rPr>
              <a:t>Conducto colédoco</a:t>
            </a:r>
            <a:endParaRPr lang="es-ES" sz="1600" dirty="0"/>
          </a:p>
        </p:txBody>
      </p:sp>
      <p:sp>
        <p:nvSpPr>
          <p:cNvPr id="10" name="Rectángulo 9"/>
          <p:cNvSpPr/>
          <p:nvPr/>
        </p:nvSpPr>
        <p:spPr>
          <a:xfrm>
            <a:off x="1413353" y="5449271"/>
            <a:ext cx="6749012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El conducto de Santorini cruza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delante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 del colédoco</a:t>
            </a: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l="36137" t="43777" r="47057" b="32165"/>
          <a:stretch/>
        </p:blipFill>
        <p:spPr bwMode="auto">
          <a:xfrm>
            <a:off x="6735426" y="2809039"/>
            <a:ext cx="2230827" cy="239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81441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46810" y="310932"/>
            <a:ext cx="4580100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MEDIOS DE FIJACIÓN: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912064" y="249376"/>
            <a:ext cx="4178148" cy="646331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El páncreas es uno de los órganos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más fijos </a:t>
            </a:r>
            <a:r>
              <a:rPr lang="es-ES" b="1" dirty="0">
                <a:latin typeface="Comic Sans MS" pitchFamily="66" charset="0"/>
              </a:rPr>
              <a:t>de la cavidad abdominal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495995" y="1434088"/>
            <a:ext cx="8380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1. Por su coalescencia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con el peritoneo parietal posterior primitivo (PPPP)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DETRÁS DE LA CABEZA </a:t>
            </a:r>
            <a:r>
              <a:rPr lang="es-ES" b="1" dirty="0">
                <a:latin typeface="Comic Sans MS" pitchFamily="66" charset="0"/>
              </a:rPr>
              <a:t>se halla la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fascia de coalescencia retroduodenopancreática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(FASCIA DE TREITZ)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CC"/>
                </a:solidFill>
                <a:latin typeface="Comic Sans MS" pitchFamily="66" charset="0"/>
              </a:rPr>
              <a:t>DETRÁS DEL CUERPO </a:t>
            </a:r>
            <a:r>
              <a:rPr lang="es-ES" b="1" dirty="0">
                <a:latin typeface="Comic Sans MS" pitchFamily="66" charset="0"/>
              </a:rPr>
              <a:t>se encuentra la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fascia de coalescencia retropancreática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(FASCIA DE TOLDT I)</a:t>
            </a:r>
          </a:p>
          <a:p>
            <a:pPr lvl="0">
              <a:buNone/>
            </a:pPr>
            <a:endParaRPr lang="es-PY" b="1" dirty="0">
              <a:latin typeface="Comic Sans MS" pitchFamily="66" charset="0"/>
            </a:endParaRPr>
          </a:p>
          <a:p>
            <a:pPr lvl="0">
              <a:buNone/>
            </a:pPr>
            <a:r>
              <a:rPr lang="es-PY" b="1" dirty="0">
                <a:solidFill>
                  <a:srgbClr val="FFFF00"/>
                </a:solidFill>
                <a:latin typeface="Comic Sans MS" pitchFamily="66" charset="0"/>
              </a:rPr>
              <a:t>2.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 Por su solidaridad con el duodeno: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Con la 1ª porción </a:t>
            </a:r>
            <a:r>
              <a:rPr lang="es-ES" b="1" dirty="0">
                <a:latin typeface="Comic Sans MS" pitchFamily="66" charset="0"/>
              </a:rPr>
              <a:t>después del cruce de la arteria gastroduodenal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Con la 2ª porción </a:t>
            </a:r>
            <a:r>
              <a:rPr lang="es-ES" b="1" dirty="0">
                <a:latin typeface="Comic Sans MS" pitchFamily="66" charset="0"/>
              </a:rPr>
              <a:t>principalmente en la desembocadura de los conductos pancreáticos y colédoco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Con la 3ª porción </a:t>
            </a:r>
            <a:r>
              <a:rPr lang="es-ES" b="1" dirty="0">
                <a:latin typeface="Comic Sans MS" pitchFamily="66" charset="0"/>
              </a:rPr>
              <a:t>es un simple contacto, el proceso unciforme es independiente del duodeno</a:t>
            </a:r>
          </a:p>
          <a:p>
            <a:pPr lvl="0">
              <a:buNone/>
            </a:pP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  <a:p>
            <a:pPr lvl="0">
              <a:buNone/>
            </a:pPr>
            <a:r>
              <a:rPr lang="es-PY" b="1" dirty="0">
                <a:solidFill>
                  <a:srgbClr val="FFFF00"/>
                </a:solidFill>
                <a:latin typeface="Comic Sans MS" pitchFamily="66" charset="0"/>
              </a:rPr>
              <a:t>3.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 Por las raíces vasculares </a:t>
            </a:r>
            <a:r>
              <a:rPr lang="es-ES" b="1" dirty="0">
                <a:latin typeface="Comic Sans MS" pitchFamily="66" charset="0"/>
              </a:rPr>
              <a:t>que la amarran por todas partes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17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899777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 Rectángulo"/>
          <p:cNvSpPr>
            <a:spLocks noChangeArrowheads="1"/>
          </p:cNvSpPr>
          <p:nvPr/>
        </p:nvSpPr>
        <p:spPr bwMode="auto">
          <a:xfrm>
            <a:off x="246810" y="310932"/>
            <a:ext cx="5315879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PERITONEO PANCREÁTICO:</a:t>
            </a:r>
          </a:p>
        </p:txBody>
      </p:sp>
      <p:sp>
        <p:nvSpPr>
          <p:cNvPr id="11" name="7 Rectángulo"/>
          <p:cNvSpPr/>
          <p:nvPr/>
        </p:nvSpPr>
        <p:spPr>
          <a:xfrm>
            <a:off x="480521" y="1051458"/>
            <a:ext cx="7977679" cy="707886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peritoneo cubre toda la cara anterior del páncreas y la cara posterior de la cola.</a:t>
            </a:r>
            <a:endParaRPr lang="es-PY" sz="2000" b="1" dirty="0"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1897" t="31586" r="23581" b="25552"/>
          <a:stretch/>
        </p:blipFill>
        <p:spPr bwMode="auto">
          <a:xfrm>
            <a:off x="1718982" y="1976650"/>
            <a:ext cx="5609666" cy="405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18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708017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897" t="28580" r="23581" b="23419"/>
          <a:stretch>
            <a:fillRect/>
          </a:stretch>
        </p:blipFill>
        <p:spPr bwMode="auto">
          <a:xfrm>
            <a:off x="1835683" y="925991"/>
            <a:ext cx="5776152" cy="416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ángulo 6"/>
          <p:cNvSpPr/>
          <p:nvPr/>
        </p:nvSpPr>
        <p:spPr>
          <a:xfrm>
            <a:off x="1386328" y="86923"/>
            <a:ext cx="6394746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Adelante, el páncreas está cubierto por 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PPP,</a:t>
            </a:r>
            <a:r>
              <a:rPr lang="es-ES" sz="2000" b="1" dirty="0">
                <a:latin typeface="Comic Sans MS" pitchFamily="66" charset="0"/>
              </a:rPr>
              <a:t> que origina la raíz del mesocolon transverso.</a:t>
            </a:r>
            <a:endParaRPr lang="es-PY" sz="2000" dirty="0"/>
          </a:p>
        </p:txBody>
      </p:sp>
      <p:sp>
        <p:nvSpPr>
          <p:cNvPr id="8" name="Rectángulo 7"/>
          <p:cNvSpPr/>
          <p:nvPr/>
        </p:nvSpPr>
        <p:spPr>
          <a:xfrm rot="20792085">
            <a:off x="2776955" y="2357926"/>
            <a:ext cx="36134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Peritoneo parietal posterior</a:t>
            </a:r>
            <a:endParaRPr lang="es-PY" sz="2000" dirty="0">
              <a:solidFill>
                <a:srgbClr val="00000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797528" y="4177890"/>
            <a:ext cx="1681871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Raíz del MCT</a:t>
            </a:r>
            <a:endParaRPr lang="es-PY" dirty="0"/>
          </a:p>
        </p:txBody>
      </p:sp>
      <p:cxnSp>
        <p:nvCxnSpPr>
          <p:cNvPr id="10" name="Conector recto de flecha 9"/>
          <p:cNvCxnSpPr/>
          <p:nvPr/>
        </p:nvCxnSpPr>
        <p:spPr>
          <a:xfrm flipH="1" flipV="1">
            <a:off x="3795794" y="3423914"/>
            <a:ext cx="2591570" cy="695271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5797528" y="2683992"/>
            <a:ext cx="589836" cy="1435193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4723759" y="4619301"/>
            <a:ext cx="4265090" cy="738664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Se origina delante del páncreas.</a:t>
            </a:r>
          </a:p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Cruza la cara anterior de la cabeza y el borde inferior y anterior del cuerpo del páncreas.</a:t>
            </a:r>
            <a:endParaRPr lang="es-PY" sz="14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58906" y="5587833"/>
            <a:ext cx="8054788" cy="584775"/>
          </a:xfrm>
          <a:prstGeom prst="rect">
            <a:avLst/>
          </a:prstGeom>
          <a:solidFill>
            <a:srgbClr val="FF3399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La cabeza del páncreas se encuentra en ambos pisos del abdomen (supramesocólico e inframesocólico). El cuerpo y la cola son supramesocólicos.</a:t>
            </a:r>
            <a:endParaRPr lang="es-PY" sz="1600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19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398807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16006" y="154551"/>
            <a:ext cx="8740588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Delante del páncreas se encuentra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transcavidad de los epiplones,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cuyo orificio de entrada es 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foramen epiploico </a:t>
            </a:r>
            <a:r>
              <a:rPr lang="es-ES" sz="2000" b="1" dirty="0">
                <a:solidFill>
                  <a:srgbClr val="FF66CC"/>
                </a:solidFill>
                <a:latin typeface="Comic Sans MS" pitchFamily="66" charset="0"/>
              </a:rPr>
              <a:t>(hiato de Winslow).</a:t>
            </a:r>
            <a:endParaRPr lang="es-PY" sz="2000" dirty="0">
              <a:solidFill>
                <a:srgbClr val="FF66CC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1897" t="31586" r="23581" b="25552"/>
          <a:stretch/>
        </p:blipFill>
        <p:spPr bwMode="auto">
          <a:xfrm>
            <a:off x="620518" y="1067811"/>
            <a:ext cx="6961382" cy="502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4 Rectángulo"/>
          <p:cNvSpPr/>
          <p:nvPr/>
        </p:nvSpPr>
        <p:spPr>
          <a:xfrm>
            <a:off x="2936743" y="5283179"/>
            <a:ext cx="3499114" cy="338554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Transcavidad de los epiplones</a:t>
            </a:r>
            <a:endParaRPr lang="es-PY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H="1" flipV="1">
            <a:off x="3801269" y="3632624"/>
            <a:ext cx="885031" cy="1627512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4686300" y="3221875"/>
            <a:ext cx="1200864" cy="2038261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8 Rectángulo"/>
          <p:cNvSpPr/>
          <p:nvPr/>
        </p:nvSpPr>
        <p:spPr>
          <a:xfrm>
            <a:off x="114927" y="2883321"/>
            <a:ext cx="1914306" cy="338554"/>
          </a:xfrm>
          <a:prstGeom prst="rect">
            <a:avLst/>
          </a:prstGeom>
          <a:solidFill>
            <a:srgbClr val="0000FF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Hiato de Winslow</a:t>
            </a:r>
            <a:endParaRPr lang="es-PY" sz="16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2029233" y="3052598"/>
            <a:ext cx="1181823" cy="167195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20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133345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7235" y="246943"/>
            <a:ext cx="8996082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Atrás, el páncreas está adosado al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PPPP </a:t>
            </a:r>
            <a:r>
              <a:rPr lang="es-ES" sz="2000" b="1" dirty="0">
                <a:latin typeface="Comic Sans MS" pitchFamily="66" charset="0"/>
              </a:rPr>
              <a:t>por fascias de coalescencia.</a:t>
            </a:r>
            <a:endParaRPr lang="es-PY" sz="20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44109" t="12867" r="35531" b="21508"/>
          <a:stretch/>
        </p:blipFill>
        <p:spPr>
          <a:xfrm>
            <a:off x="5786403" y="787478"/>
            <a:ext cx="3061762" cy="554847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51801" y="1510772"/>
            <a:ext cx="48286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Detrás de la cabeza: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fascia de Treitz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s-ES" b="1" dirty="0">
                <a:latin typeface="Comic Sans MS" pitchFamily="66" charset="0"/>
              </a:rPr>
              <a:t>FC retroduodenopancreática)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b="1" dirty="0">
              <a:solidFill>
                <a:srgbClr val="00FFCC"/>
              </a:solidFill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Detrás del cuerpo: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fascia de Toldt I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(F</a:t>
            </a:r>
            <a:r>
              <a:rPr lang="es-ES" b="1" dirty="0">
                <a:latin typeface="Comic Sans MS" pitchFamily="66" charset="0"/>
              </a:rPr>
              <a:t>C retropancreática)</a:t>
            </a:r>
            <a:endParaRPr lang="es-PY" b="1" dirty="0">
              <a:solidFill>
                <a:srgbClr val="00FFCC"/>
              </a:solidFill>
              <a:latin typeface="Comic Sans MS" pitchFamily="66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68042" y="3483790"/>
            <a:ext cx="3868912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latin typeface="Comic Sans MS" pitchFamily="66" charset="0"/>
              </a:rPr>
              <a:t>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arteria mesentérica superior </a:t>
            </a:r>
            <a:r>
              <a:rPr lang="es-ES" b="1" dirty="0">
                <a:latin typeface="Comic Sans MS" pitchFamily="66" charset="0"/>
              </a:rPr>
              <a:t>sirve de límite entre ambas fascias de coalescencia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786403" y="4454294"/>
            <a:ext cx="466794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FC</a:t>
            </a:r>
            <a:endParaRPr lang="es-PY" dirty="0">
              <a:solidFill>
                <a:srgbClr val="000000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6299750" y="4638960"/>
            <a:ext cx="814714" cy="8193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ángulo 12"/>
          <p:cNvSpPr/>
          <p:nvPr/>
        </p:nvSpPr>
        <p:spPr>
          <a:xfrm>
            <a:off x="7114464" y="1510772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Hígado</a:t>
            </a:r>
            <a:endParaRPr lang="es-PY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195146" y="3777040"/>
            <a:ext cx="2472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000000"/>
                </a:solidFill>
                <a:latin typeface="Comic Sans MS" pitchFamily="66" charset="0"/>
              </a:rPr>
              <a:t>Páncreas</a:t>
            </a:r>
            <a:endParaRPr lang="es-PY" sz="1200" dirty="0">
              <a:solidFill>
                <a:srgbClr val="000000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304250" y="4192538"/>
            <a:ext cx="487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CT</a:t>
            </a:r>
            <a:endParaRPr lang="es-PY" dirty="0">
              <a:solidFill>
                <a:srgbClr val="00000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263247" y="3128223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D1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7353311" y="5665946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D3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581899" y="3632676"/>
            <a:ext cx="6351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MCT</a:t>
            </a:r>
            <a:endParaRPr lang="es-PY" sz="1600" dirty="0">
              <a:solidFill>
                <a:srgbClr val="000000"/>
              </a:solidFill>
            </a:endParaRPr>
          </a:p>
        </p:txBody>
      </p:sp>
      <p:cxnSp>
        <p:nvCxnSpPr>
          <p:cNvPr id="19" name="Conector recto de flecha 18"/>
          <p:cNvCxnSpPr/>
          <p:nvPr/>
        </p:nvCxnSpPr>
        <p:spPr>
          <a:xfrm flipH="1">
            <a:off x="7636273" y="3906778"/>
            <a:ext cx="168301" cy="467958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ángulo 22"/>
          <p:cNvSpPr/>
          <p:nvPr/>
        </p:nvSpPr>
        <p:spPr>
          <a:xfrm>
            <a:off x="6299750" y="2043379"/>
            <a:ext cx="561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VCI</a:t>
            </a:r>
            <a:endParaRPr lang="es-PY" sz="1600" dirty="0">
              <a:solidFill>
                <a:schemeClr val="bg1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11615" y="5185732"/>
            <a:ext cx="4174685" cy="738664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Delante de la cabeza del páncreas se encuentra la fascia de coalescencia preduodenopancreática (FASCIA DE FREDET)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21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690180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35899" y="188659"/>
            <a:ext cx="8090676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 LA CABEZA Y EL CUELLO: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19916" y="1113721"/>
            <a:ext cx="31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>
                <a:solidFill>
                  <a:srgbClr val="FFFF00"/>
                </a:solidFill>
                <a:latin typeface="Comic Sans MS" pitchFamily="66" charset="0"/>
              </a:rPr>
              <a:t>Relaciones anteriores: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78327" y="4482647"/>
            <a:ext cx="4056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Asas delgadas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mesentérica superior (pinza vascular Ao – MS)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mesentérica superior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Tronco venoso de Henle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84478" y="1819199"/>
            <a:ext cx="23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Encima del MCT: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78327" y="2259575"/>
            <a:ext cx="36172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Lóbulo cuadrado del hígado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Píloro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1ª porción del duodeno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gastroduodenal y sus 2 RT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84478" y="3911846"/>
            <a:ext cx="23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Debajo del MCT: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7667" t="29864" r="38287" b="21773"/>
          <a:stretch/>
        </p:blipFill>
        <p:spPr bwMode="auto">
          <a:xfrm>
            <a:off x="3960369" y="824779"/>
            <a:ext cx="5033261" cy="534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ángulo 13"/>
          <p:cNvSpPr/>
          <p:nvPr/>
        </p:nvSpPr>
        <p:spPr>
          <a:xfrm>
            <a:off x="4686300" y="3773346"/>
            <a:ext cx="113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Duodeno (1ªP)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129704" y="4096511"/>
            <a:ext cx="78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Píloro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968527" y="3367571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GD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661437" y="4950390"/>
            <a:ext cx="801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VMS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7035053" y="5546494"/>
            <a:ext cx="813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AMS</a:t>
            </a:r>
          </a:p>
        </p:txBody>
      </p:sp>
      <p:sp>
        <p:nvSpPr>
          <p:cNvPr id="19" name="Forma libre 18"/>
          <p:cNvSpPr/>
          <p:nvPr/>
        </p:nvSpPr>
        <p:spPr>
          <a:xfrm>
            <a:off x="6387353" y="4854388"/>
            <a:ext cx="564776" cy="95821"/>
          </a:xfrm>
          <a:custGeom>
            <a:avLst/>
            <a:gdLst>
              <a:gd name="connsiteX0" fmla="*/ 564776 w 564776"/>
              <a:gd name="connsiteY0" fmla="*/ 0 h 95821"/>
              <a:gd name="connsiteX1" fmla="*/ 484094 w 564776"/>
              <a:gd name="connsiteY1" fmla="*/ 13447 h 95821"/>
              <a:gd name="connsiteX2" fmla="*/ 403412 w 564776"/>
              <a:gd name="connsiteY2" fmla="*/ 40341 h 95821"/>
              <a:gd name="connsiteX3" fmla="*/ 363071 w 564776"/>
              <a:gd name="connsiteY3" fmla="*/ 53788 h 95821"/>
              <a:gd name="connsiteX4" fmla="*/ 268941 w 564776"/>
              <a:gd name="connsiteY4" fmla="*/ 80683 h 95821"/>
              <a:gd name="connsiteX5" fmla="*/ 228600 w 564776"/>
              <a:gd name="connsiteY5" fmla="*/ 94130 h 95821"/>
              <a:gd name="connsiteX6" fmla="*/ 0 w 564776"/>
              <a:gd name="connsiteY6" fmla="*/ 94130 h 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776" h="95821">
                <a:moveTo>
                  <a:pt x="564776" y="0"/>
                </a:moveTo>
                <a:cubicBezTo>
                  <a:pt x="537882" y="4482"/>
                  <a:pt x="510545" y="6834"/>
                  <a:pt x="484094" y="13447"/>
                </a:cubicBezTo>
                <a:cubicBezTo>
                  <a:pt x="456592" y="20323"/>
                  <a:pt x="430306" y="31376"/>
                  <a:pt x="403412" y="40341"/>
                </a:cubicBezTo>
                <a:lnTo>
                  <a:pt x="363071" y="53788"/>
                </a:lnTo>
                <a:cubicBezTo>
                  <a:pt x="266342" y="86032"/>
                  <a:pt x="387140" y="46912"/>
                  <a:pt x="268941" y="80683"/>
                </a:cubicBezTo>
                <a:cubicBezTo>
                  <a:pt x="255312" y="84577"/>
                  <a:pt x="242757" y="93422"/>
                  <a:pt x="228600" y="94130"/>
                </a:cubicBezTo>
                <a:cubicBezTo>
                  <a:pt x="152495" y="97935"/>
                  <a:pt x="76200" y="94130"/>
                  <a:pt x="0" y="94130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0" name="Forma libre 19"/>
          <p:cNvSpPr/>
          <p:nvPr/>
        </p:nvSpPr>
        <p:spPr>
          <a:xfrm>
            <a:off x="6427694" y="4961965"/>
            <a:ext cx="201706" cy="403411"/>
          </a:xfrm>
          <a:custGeom>
            <a:avLst/>
            <a:gdLst>
              <a:gd name="connsiteX0" fmla="*/ 0 w 201706"/>
              <a:gd name="connsiteY0" fmla="*/ 403411 h 403411"/>
              <a:gd name="connsiteX1" fmla="*/ 13447 w 201706"/>
              <a:gd name="connsiteY1" fmla="*/ 268941 h 403411"/>
              <a:gd name="connsiteX2" fmla="*/ 40341 w 201706"/>
              <a:gd name="connsiteY2" fmla="*/ 147917 h 403411"/>
              <a:gd name="connsiteX3" fmla="*/ 67235 w 201706"/>
              <a:gd name="connsiteY3" fmla="*/ 107576 h 403411"/>
              <a:gd name="connsiteX4" fmla="*/ 174812 w 201706"/>
              <a:gd name="connsiteY4" fmla="*/ 26894 h 403411"/>
              <a:gd name="connsiteX5" fmla="*/ 201706 w 201706"/>
              <a:gd name="connsiteY5" fmla="*/ 0 h 40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06" h="403411">
                <a:moveTo>
                  <a:pt x="0" y="403411"/>
                </a:moveTo>
                <a:cubicBezTo>
                  <a:pt x="4482" y="358588"/>
                  <a:pt x="7860" y="313640"/>
                  <a:pt x="13447" y="268941"/>
                </a:cubicBezTo>
                <a:cubicBezTo>
                  <a:pt x="16890" y="241397"/>
                  <a:pt x="24685" y="179230"/>
                  <a:pt x="40341" y="147917"/>
                </a:cubicBezTo>
                <a:cubicBezTo>
                  <a:pt x="47568" y="133462"/>
                  <a:pt x="57139" y="120196"/>
                  <a:pt x="67235" y="107576"/>
                </a:cubicBezTo>
                <a:cubicBezTo>
                  <a:pt x="114945" y="47940"/>
                  <a:pt x="88786" y="112920"/>
                  <a:pt x="174812" y="26894"/>
                </a:cubicBezTo>
                <a:lnTo>
                  <a:pt x="201706" y="0"/>
                </a:lnTo>
              </a:path>
            </a:pathLst>
          </a:custGeom>
          <a:ln>
            <a:solidFill>
              <a:srgbClr val="0000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21" name="Rectángulo 20"/>
          <p:cNvSpPr/>
          <p:nvPr/>
        </p:nvSpPr>
        <p:spPr>
          <a:xfrm>
            <a:off x="6244578" y="4616868"/>
            <a:ext cx="801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TH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22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63110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r="48488"/>
          <a:stretch>
            <a:fillRect/>
          </a:stretch>
        </p:blipFill>
        <p:spPr bwMode="auto">
          <a:xfrm>
            <a:off x="2040272" y="1701253"/>
            <a:ext cx="5016003" cy="486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829457" y="1159041"/>
            <a:ext cx="7704856" cy="369332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b="1" dirty="0">
                <a:latin typeface="Comic Sans MS" pitchFamily="66" charset="0"/>
              </a:rPr>
              <a:t>Formada por la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aorta abdominal </a:t>
            </a:r>
            <a:r>
              <a:rPr lang="es-ES" b="1" dirty="0">
                <a:latin typeface="Comic Sans MS" pitchFamily="66" charset="0"/>
              </a:rPr>
              <a:t>y la </a:t>
            </a:r>
            <a:r>
              <a:rPr lang="es-ES" b="1" dirty="0">
                <a:solidFill>
                  <a:srgbClr val="FF99CC"/>
                </a:solidFill>
                <a:latin typeface="Comic Sans MS" pitchFamily="66" charset="0"/>
              </a:rPr>
              <a:t>arteria mesentérica superior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23528" y="5559919"/>
            <a:ext cx="2760691" cy="369332"/>
          </a:xfrm>
          <a:prstGeom prst="rect">
            <a:avLst/>
          </a:prstGeom>
          <a:solidFill>
            <a:srgbClr val="FF66CC"/>
          </a:solidFill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3ª porción del duodeno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07818" y="3538877"/>
            <a:ext cx="2232248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Proceso unciforme del páncreas 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44520" y="2537195"/>
            <a:ext cx="2703418" cy="369332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renal izquierda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883977" y="116632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Pinza vascular aorticomesentérica </a:t>
            </a: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(compás de Wilkie)</a:t>
            </a:r>
            <a:endParaRPr lang="es-ES" sz="2400" dirty="0"/>
          </a:p>
        </p:txBody>
      </p:sp>
      <p:sp>
        <p:nvSpPr>
          <p:cNvPr id="12" name="11 Rectángulo"/>
          <p:cNvSpPr/>
          <p:nvPr/>
        </p:nvSpPr>
        <p:spPr>
          <a:xfrm>
            <a:off x="3986512" y="381587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Aorta abdominal</a:t>
            </a:r>
            <a:endParaRPr lang="es-ES" sz="1600" dirty="0"/>
          </a:p>
        </p:txBody>
      </p:sp>
      <p:sp>
        <p:nvSpPr>
          <p:cNvPr id="13" name="12 Rectángulo"/>
          <p:cNvSpPr/>
          <p:nvPr/>
        </p:nvSpPr>
        <p:spPr>
          <a:xfrm>
            <a:off x="2758326" y="3815876"/>
            <a:ext cx="716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AMS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23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4445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35899" y="188659"/>
            <a:ext cx="8090676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 LA CABEZA Y EL CUELLO: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19916" y="1113721"/>
            <a:ext cx="31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>
                <a:solidFill>
                  <a:srgbClr val="FFFF00"/>
                </a:solidFill>
                <a:latin typeface="Comic Sans MS" pitchFamily="66" charset="0"/>
              </a:rPr>
              <a:t>Relaciones posteriores: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19916" y="2045199"/>
            <a:ext cx="3648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Detrás de la fascia de Treitz: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19916" y="3494269"/>
            <a:ext cx="39223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Delante de la fascia de Treitz: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00472" y="2465725"/>
            <a:ext cx="3617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VCI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Raíz renal derecha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72470" y="4029851"/>
            <a:ext cx="4047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Arco arterial PD posterior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Conducto colédoco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porta (detrás del cuello)</a:t>
            </a:r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36894"/>
          <a:stretch/>
        </p:blipFill>
        <p:spPr bwMode="auto">
          <a:xfrm>
            <a:off x="4328006" y="833569"/>
            <a:ext cx="4297987" cy="53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ángulo 14"/>
          <p:cNvSpPr/>
          <p:nvPr/>
        </p:nvSpPr>
        <p:spPr>
          <a:xfrm>
            <a:off x="6746700" y="1188692"/>
            <a:ext cx="6559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VCI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6746700" y="1757812"/>
            <a:ext cx="4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VP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740288" y="2356459"/>
            <a:ext cx="470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CC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24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090136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35899" y="188659"/>
            <a:ext cx="8090676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 LA CABEZA Y EL CUELLO: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73023" b="60080"/>
          <a:stretch/>
        </p:blipFill>
        <p:spPr bwMode="auto">
          <a:xfrm>
            <a:off x="1970620" y="1407723"/>
            <a:ext cx="5431360" cy="471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9 Rectángulo"/>
          <p:cNvSpPr/>
          <p:nvPr/>
        </p:nvSpPr>
        <p:spPr>
          <a:xfrm>
            <a:off x="1779405" y="826352"/>
            <a:ext cx="5514651" cy="400110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El duodeno rodea a la cabeza del páncreas</a:t>
            </a:r>
            <a:endParaRPr lang="es-ES" sz="2000" dirty="0"/>
          </a:p>
        </p:txBody>
      </p:sp>
      <p:sp>
        <p:nvSpPr>
          <p:cNvPr id="9" name="14 Rectángulo"/>
          <p:cNvSpPr/>
          <p:nvPr/>
        </p:nvSpPr>
        <p:spPr>
          <a:xfrm>
            <a:off x="3017749" y="3950562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Páncreas</a:t>
            </a:r>
            <a:endParaRPr lang="es-ES" sz="2000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05659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35899" y="188659"/>
            <a:ext cx="7258718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DEL CUERPO Y LA COLA: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19916" y="1113721"/>
            <a:ext cx="31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>
                <a:solidFill>
                  <a:srgbClr val="FFFF00"/>
                </a:solidFill>
                <a:latin typeface="Comic Sans MS" pitchFamily="66" charset="0"/>
              </a:rPr>
              <a:t>Relaciones anteriores: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3529" y="1734229"/>
            <a:ext cx="38936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Transcavidad de los epiplones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Cara posterior del estómago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esplénica (delante de la cola)</a:t>
            </a: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45561" t="31586" r="25729" b="25552"/>
          <a:stretch/>
        </p:blipFill>
        <p:spPr bwMode="auto">
          <a:xfrm>
            <a:off x="4232563" y="852658"/>
            <a:ext cx="4655943" cy="521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4 Rectángulo"/>
          <p:cNvSpPr/>
          <p:nvPr/>
        </p:nvSpPr>
        <p:spPr>
          <a:xfrm>
            <a:off x="2770087" y="3206803"/>
            <a:ext cx="1850410" cy="584775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Transcavidad de los epiplones</a:t>
            </a:r>
            <a:endParaRPr lang="es-PY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560534" y="4252864"/>
            <a:ext cx="1337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Estómago</a:t>
            </a:r>
          </a:p>
        </p:txBody>
      </p:sp>
      <p:sp>
        <p:nvSpPr>
          <p:cNvPr id="12" name="14 Rectángulo"/>
          <p:cNvSpPr/>
          <p:nvPr/>
        </p:nvSpPr>
        <p:spPr>
          <a:xfrm>
            <a:off x="6318413" y="2806693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Páncreas</a:t>
            </a:r>
            <a:endParaRPr lang="es-ES" sz="2000" dirty="0">
              <a:solidFill>
                <a:srgbClr val="000000"/>
              </a:solidFill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4620497" y="3429521"/>
            <a:ext cx="2134004" cy="2986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16661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235899" y="188659"/>
            <a:ext cx="7258718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DEL CUERPO Y LA COLA: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19916" y="1113721"/>
            <a:ext cx="31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>
                <a:solidFill>
                  <a:srgbClr val="FFFF00"/>
                </a:solidFill>
                <a:latin typeface="Comic Sans MS" pitchFamily="66" charset="0"/>
              </a:rPr>
              <a:t>Relaciones posteriores: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19916" y="1915673"/>
            <a:ext cx="3867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Detrás de la fascia de Toldt I: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35899" y="4101087"/>
            <a:ext cx="3867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b="1" dirty="0">
                <a:solidFill>
                  <a:srgbClr val="00FFFF"/>
                </a:solidFill>
                <a:latin typeface="Comic Sans MS" pitchFamily="66" charset="0"/>
              </a:rPr>
              <a:t>Delante de la fascia de Toldt I: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00472" y="2465725"/>
            <a:ext cx="44463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Aorta abdominal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Raíz renal izquierda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Glándula suprarrenal izquierda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Porción superior del riñón izquierdo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Bazo</a:t>
            </a: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4877"/>
          <a:stretch/>
        </p:blipFill>
        <p:spPr bwMode="auto">
          <a:xfrm>
            <a:off x="4746812" y="830518"/>
            <a:ext cx="4235823" cy="525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ángulo 11"/>
          <p:cNvSpPr/>
          <p:nvPr/>
        </p:nvSpPr>
        <p:spPr>
          <a:xfrm>
            <a:off x="300472" y="4603420"/>
            <a:ext cx="4446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esplénica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mesentérica inferior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766365" y="857493"/>
            <a:ext cx="5068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Ao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427694" y="1715618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GSRI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7418514" y="1884895"/>
            <a:ext cx="487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RI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27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882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3621" t="14338" r="34084" b="10294"/>
          <a:stretch/>
        </p:blipFill>
        <p:spPr>
          <a:xfrm>
            <a:off x="1331258" y="420738"/>
            <a:ext cx="6521823" cy="528448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879895" y="2693647"/>
            <a:ext cx="1806905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Vena esplénica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019800" y="3046582"/>
            <a:ext cx="670376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VMI</a:t>
            </a:r>
          </a:p>
        </p:txBody>
      </p:sp>
      <p:cxnSp>
        <p:nvCxnSpPr>
          <p:cNvPr id="9" name="Conector recto de flecha 8"/>
          <p:cNvCxnSpPr>
            <a:stCxn id="7" idx="1"/>
          </p:cNvCxnSpPr>
          <p:nvPr/>
        </p:nvCxnSpPr>
        <p:spPr>
          <a:xfrm flipH="1" flipV="1">
            <a:off x="5753302" y="2447886"/>
            <a:ext cx="1126593" cy="430427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5312350" y="2863383"/>
            <a:ext cx="707450" cy="367865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28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25817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4877"/>
          <a:stretch/>
        </p:blipFill>
        <p:spPr bwMode="auto">
          <a:xfrm>
            <a:off x="4746812" y="830518"/>
            <a:ext cx="4235823" cy="525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7 Rectángulo"/>
          <p:cNvSpPr>
            <a:spLocks noChangeArrowheads="1"/>
          </p:cNvSpPr>
          <p:nvPr/>
        </p:nvSpPr>
        <p:spPr bwMode="auto">
          <a:xfrm>
            <a:off x="235899" y="188659"/>
            <a:ext cx="7258718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RELACIONES DEL CUERPO Y LA COLA: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19916" y="1113721"/>
            <a:ext cx="31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000" b="1" dirty="0">
                <a:solidFill>
                  <a:srgbClr val="FFFF00"/>
                </a:solidFill>
                <a:latin typeface="Comic Sans MS" pitchFamily="66" charset="0"/>
              </a:rPr>
              <a:t>Relaciones superiores: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00472" y="1714385"/>
            <a:ext cx="3410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hepática común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esplénica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398584" y="2360716"/>
            <a:ext cx="468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HC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205848" y="2360716"/>
            <a:ext cx="3129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E</a:t>
            </a: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29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623527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93143" y="1724204"/>
            <a:ext cx="5206904" cy="406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ángulo 6"/>
          <p:cNvSpPr/>
          <p:nvPr/>
        </p:nvSpPr>
        <p:spPr>
          <a:xfrm>
            <a:off x="233363" y="264759"/>
            <a:ext cx="20526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400" b="1" dirty="0">
                <a:solidFill>
                  <a:srgbClr val="FFFF00"/>
                </a:solidFill>
                <a:latin typeface="Comic Sans MS" pitchFamily="66" charset="0"/>
              </a:rPr>
              <a:t>RECUERDA: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286000" y="199289"/>
            <a:ext cx="6400800" cy="923330"/>
          </a:xfrm>
          <a:prstGeom prst="rect">
            <a:avLst/>
          </a:prstGeom>
          <a:ln>
            <a:solidFill>
              <a:srgbClr val="FF66C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páncreas se encuentran las raíces renales derecha e izquierda y el riñón izquierdo.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El riñón derecho está detrás del duodeno (2ª porción).</a:t>
            </a:r>
            <a:endParaRPr lang="es-PY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30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564699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 letter size chalkboard that could be used as a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88" y="152399"/>
            <a:ext cx="7620000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31</a:t>
            </a:fld>
            <a:endParaRPr lang="es-PY"/>
          </a:p>
        </p:txBody>
      </p:sp>
      <p:sp>
        <p:nvSpPr>
          <p:cNvPr id="8" name="Rectángulo 7"/>
          <p:cNvSpPr/>
          <p:nvPr/>
        </p:nvSpPr>
        <p:spPr>
          <a:xfrm>
            <a:off x="1080529" y="403105"/>
            <a:ext cx="20526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400" b="1" dirty="0">
                <a:solidFill>
                  <a:srgbClr val="FFFF00"/>
                </a:solidFill>
                <a:latin typeface="Comic Sans MS" pitchFamily="66" charset="0"/>
              </a:rPr>
              <a:t>RECUERDA: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344200" y="1115476"/>
            <a:ext cx="3108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Relaciones con órganos: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255488" y="1596985"/>
            <a:ext cx="6684199" cy="193899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Hígado (lóbulo cuadrado):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delante de la cabeza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Duodeno (1ª porción):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delante de la cabeza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Estómago: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delante de todo el páncreas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Riñón izquierdo: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detrás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Glándula suprarrenal izquierda: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detrás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Bazo: </a:t>
            </a: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detrás de la cola</a:t>
            </a:r>
          </a:p>
        </p:txBody>
      </p:sp>
    </p:spTree>
    <p:extLst>
      <p:ext uri="{BB962C8B-B14F-4D97-AF65-F5344CB8AC3E}">
        <p14:creationId xmlns:p14="http://schemas.microsoft.com/office/powerpoint/2010/main" val="2222955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 letter size chalkboard that could be used as a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88" y="152399"/>
            <a:ext cx="7620000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32</a:t>
            </a:fld>
            <a:endParaRPr lang="es-PY"/>
          </a:p>
        </p:txBody>
      </p:sp>
      <p:sp>
        <p:nvSpPr>
          <p:cNvPr id="8" name="Rectángulo 7"/>
          <p:cNvSpPr/>
          <p:nvPr/>
        </p:nvSpPr>
        <p:spPr>
          <a:xfrm>
            <a:off x="1080529" y="403105"/>
            <a:ext cx="20526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Y" sz="2400" b="1" dirty="0">
                <a:solidFill>
                  <a:srgbClr val="FFFF00"/>
                </a:solidFill>
                <a:latin typeface="Comic Sans MS" pitchFamily="66" charset="0"/>
              </a:rPr>
              <a:t>RECUERDA: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080529" y="915421"/>
            <a:ext cx="42210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Relaciones con vasos sanguíneos: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022293" y="1468568"/>
            <a:ext cx="7150589" cy="313932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VCI: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 la cabeza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Ao abdominal: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Vena porta: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cuello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Vasos renales derechos: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 la cabeza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Vasos renales izquierdos: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Vasos mesentéricos superiores: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cuerpo y delante del proceso unciforme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99FF33"/>
                </a:solidFill>
                <a:latin typeface="Comic Sans MS" pitchFamily="66" charset="0"/>
              </a:rPr>
              <a:t>Vena mesentérica inferior: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FF66CC"/>
                </a:solidFill>
                <a:latin typeface="Comic Sans MS" pitchFamily="66" charset="0"/>
              </a:rPr>
              <a:t>Arteria hepática común: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encima del cuerpo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Arteria esplénica: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encima del cuerpo y delante de la cola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Vena esplénica: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detrás del cuerpo y la cola</a:t>
            </a:r>
          </a:p>
        </p:txBody>
      </p:sp>
    </p:spTree>
    <p:extLst>
      <p:ext uri="{BB962C8B-B14F-4D97-AF65-F5344CB8AC3E}">
        <p14:creationId xmlns:p14="http://schemas.microsoft.com/office/powerpoint/2010/main" val="2914652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182111" y="156713"/>
            <a:ext cx="5168403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ARTERIAS DEL PÁNCREAS:</a:t>
            </a: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6031" t="28490" r="26719" b="15691"/>
          <a:stretch/>
        </p:blipFill>
        <p:spPr bwMode="auto">
          <a:xfrm>
            <a:off x="1683899" y="2147083"/>
            <a:ext cx="6004801" cy="4084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ángulo 1"/>
          <p:cNvSpPr/>
          <p:nvPr/>
        </p:nvSpPr>
        <p:spPr>
          <a:xfrm>
            <a:off x="218670" y="813343"/>
            <a:ext cx="8777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SISTEMA DERECHO: </a:t>
            </a:r>
            <a:r>
              <a:rPr lang="es-ES" b="1" dirty="0">
                <a:latin typeface="Comic Sans MS" pitchFamily="66" charset="0"/>
              </a:rPr>
              <a:t>arcos pancreatoduodenales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REGIÓN MEDIA:</a:t>
            </a:r>
            <a:r>
              <a:rPr lang="es-ES" b="1" dirty="0">
                <a:latin typeface="Comic Sans MS" pitchFamily="66" charset="0"/>
              </a:rPr>
              <a:t> arteria pancreática dorsal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SISTEMA IZQUIERDO: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arterias pancreáticas cortas, pancreática mayor y pancreática inferior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33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27748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2 Rectángulo"/>
          <p:cNvSpPr/>
          <p:nvPr/>
        </p:nvSpPr>
        <p:spPr>
          <a:xfrm>
            <a:off x="513233" y="134810"/>
            <a:ext cx="7958414" cy="113877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Los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arcos pancreatoduodenales </a:t>
            </a:r>
            <a:r>
              <a:rPr lang="es-ES" sz="2000" b="1" dirty="0">
                <a:latin typeface="Comic Sans MS" pitchFamily="66" charset="0"/>
              </a:rPr>
              <a:t>irrigan la cabeza del páncreas y el duodeno. Los arcos están unidos por la anastomosis intrapancreática de </a:t>
            </a:r>
            <a:r>
              <a:rPr lang="es-ES" sz="2800" b="1" dirty="0">
                <a:solidFill>
                  <a:srgbClr val="FF0000"/>
                </a:solidFill>
                <a:latin typeface="Comic Sans MS" pitchFamily="66" charset="0"/>
              </a:rPr>
              <a:t>Evrard</a:t>
            </a:r>
            <a:r>
              <a:rPr lang="es-ES" sz="2000" b="1" dirty="0">
                <a:latin typeface="Comic Sans MS" pitchFamily="66" charset="0"/>
              </a:rPr>
              <a:t>.</a:t>
            </a:r>
          </a:p>
        </p:txBody>
      </p:sp>
      <p:sp>
        <p:nvSpPr>
          <p:cNvPr id="18" name="8 Rectángulo"/>
          <p:cNvSpPr/>
          <p:nvPr/>
        </p:nvSpPr>
        <p:spPr>
          <a:xfrm>
            <a:off x="513233" y="1459838"/>
            <a:ext cx="83767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CC"/>
                </a:solidFill>
                <a:latin typeface="Comic Sans MS" pitchFamily="66" charset="0"/>
              </a:rPr>
              <a:t>ARCO ANTERIOR: </a:t>
            </a:r>
            <a:r>
              <a:rPr lang="es-ES" sz="2000" b="1" dirty="0">
                <a:latin typeface="Comic Sans MS" pitchFamily="66" charset="0"/>
              </a:rPr>
              <a:t>anastomosis entre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arteria pancreatoduodenal superior anterior</a:t>
            </a:r>
            <a:r>
              <a:rPr lang="es-ES" sz="2000" b="1" dirty="0">
                <a:latin typeface="Comic Sans MS" pitchFamily="66" charset="0"/>
              </a:rPr>
              <a:t>, rama terminal de la arteria gastroduodenal y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arteria pancreatoduodenal inferior anterior</a:t>
            </a:r>
            <a:r>
              <a:rPr lang="es-ES" sz="2000" b="1" dirty="0">
                <a:latin typeface="Comic Sans MS" pitchFamily="66" charset="0"/>
              </a:rPr>
              <a:t>, rama de la arteria mesentérica superior.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PY" sz="20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CC"/>
                </a:solidFill>
                <a:latin typeface="Comic Sans MS" pitchFamily="66" charset="0"/>
              </a:rPr>
              <a:t>ARCO POSTERIOR: </a:t>
            </a:r>
            <a:r>
              <a:rPr lang="es-ES" sz="2000" b="1" dirty="0">
                <a:latin typeface="Comic Sans MS" pitchFamily="66" charset="0"/>
              </a:rPr>
              <a:t>anastomosis entre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arteria pancreatoduodenal superior posterior</a:t>
            </a:r>
            <a:r>
              <a:rPr lang="es-ES" sz="2000" b="1" dirty="0">
                <a:latin typeface="Comic Sans MS" pitchFamily="66" charset="0"/>
              </a:rPr>
              <a:t>, rama colateral de la arteria gastroduodenal y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arteria pancreatoduodenal inferior posterior</a:t>
            </a:r>
            <a:r>
              <a:rPr lang="es-ES" sz="2000" b="1" dirty="0">
                <a:latin typeface="Comic Sans MS" pitchFamily="66" charset="0"/>
              </a:rPr>
              <a:t>, rama de la arteria mesentérica superior.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856130" y="4730641"/>
            <a:ext cx="249667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Arco anterior:</a:t>
            </a:r>
          </a:p>
          <a:p>
            <a:pPr algn="ctr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PDSA + PDIA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5616389" y="4669865"/>
            <a:ext cx="2492188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Arco posterior:</a:t>
            </a:r>
          </a:p>
          <a:p>
            <a:pPr algn="ctr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PDSP + PDIP</a:t>
            </a:r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34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53202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6101" t="22426" r="34394" b="21507"/>
          <a:stretch/>
        </p:blipFill>
        <p:spPr>
          <a:xfrm>
            <a:off x="181535" y="376516"/>
            <a:ext cx="8794376" cy="559976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81318" y="1288194"/>
            <a:ext cx="249667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Arco anterior:</a:t>
            </a:r>
          </a:p>
          <a:p>
            <a:pPr algn="ctr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PDSA + PDIA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81318" y="5455505"/>
            <a:ext cx="2492188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Arco posterior:</a:t>
            </a:r>
          </a:p>
          <a:p>
            <a:pPr algn="ctr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PDSP + PDIP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173506" y="2119191"/>
            <a:ext cx="482055" cy="1323779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V="1">
            <a:off x="2420471" y="3671569"/>
            <a:ext cx="1490585" cy="1783936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35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124716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6137" t="28329" r="25700" b="21207"/>
          <a:stretch>
            <a:fillRect/>
          </a:stretch>
        </p:blipFill>
        <p:spPr bwMode="auto">
          <a:xfrm>
            <a:off x="1795749" y="206637"/>
            <a:ext cx="6072230" cy="602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67544" y="1714466"/>
            <a:ext cx="2016224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gastroduodenal 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867494" y="4572893"/>
            <a:ext cx="2520280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mesentérica superior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4686300" y="4874282"/>
            <a:ext cx="1181194" cy="21777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848018" y="3807550"/>
            <a:ext cx="870751" cy="400110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PDSA</a:t>
            </a:r>
            <a:endParaRPr lang="es-PY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48018" y="3071172"/>
            <a:ext cx="890922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PDSP </a:t>
            </a:r>
            <a:endParaRPr lang="es-PY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227974" y="6307579"/>
            <a:ext cx="832279" cy="400110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PDIA</a:t>
            </a:r>
            <a:endParaRPr lang="es-PY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3508198" y="6293474"/>
            <a:ext cx="78098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Comic Sans MS" pitchFamily="66" charset="0"/>
              </a:rPr>
              <a:t>PDIP</a:t>
            </a:r>
            <a:endParaRPr lang="es-PY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483768" y="2186573"/>
            <a:ext cx="1228126" cy="1039167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5" idx="1"/>
          </p:cNvCxnSpPr>
          <p:nvPr/>
        </p:nvCxnSpPr>
        <p:spPr>
          <a:xfrm>
            <a:off x="1795749" y="3217693"/>
            <a:ext cx="1550451" cy="53006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2700713" y="5235896"/>
            <a:ext cx="729890" cy="1047314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1738940" y="4000159"/>
            <a:ext cx="1704411" cy="444956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V="1">
            <a:off x="3884262" y="4864700"/>
            <a:ext cx="2428" cy="138370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Marcador de número de diapositiva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36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338242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88153" y="56317"/>
            <a:ext cx="8565776" cy="120032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La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arteria pancreática dorsal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(pancreática superior de Testut o pancreática magna de Haller)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es </a:t>
            </a:r>
            <a:r>
              <a:rPr lang="es-ES" b="1" dirty="0">
                <a:latin typeface="Comic Sans MS" pitchFamily="66" charset="0"/>
              </a:rPr>
              <a:t>rama de la arteria esplénica (a veces de la hepática común), desciende por detrás del cuello del páncreas y se divide en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2 ramas terminales: </a:t>
            </a:r>
            <a:r>
              <a:rPr lang="es-ES" b="1" dirty="0">
                <a:solidFill>
                  <a:srgbClr val="00FF00"/>
                </a:solidFill>
                <a:latin typeface="Comic Sans MS" pitchFamily="66" charset="0"/>
              </a:rPr>
              <a:t>pancreática inferior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y</a:t>
            </a:r>
            <a:r>
              <a:rPr lang="es-ES" b="1" dirty="0">
                <a:solidFill>
                  <a:srgbClr val="00FF00"/>
                </a:solidFill>
                <a:latin typeface="Comic Sans MS" pitchFamily="66" charset="0"/>
              </a:rPr>
              <a:t> prepancreática.</a:t>
            </a:r>
            <a:endParaRPr lang="es-PY" dirty="0">
              <a:solidFill>
                <a:srgbClr val="00FF00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6031" t="32905" r="26719" b="13546"/>
          <a:stretch/>
        </p:blipFill>
        <p:spPr bwMode="auto">
          <a:xfrm>
            <a:off x="1221772" y="1282305"/>
            <a:ext cx="6929053" cy="452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ángulo 7"/>
          <p:cNvSpPr/>
          <p:nvPr/>
        </p:nvSpPr>
        <p:spPr>
          <a:xfrm>
            <a:off x="3573432" y="1282305"/>
            <a:ext cx="2225735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pancreática dorsal </a:t>
            </a:r>
            <a:endParaRPr lang="es-PY" dirty="0">
              <a:solidFill>
                <a:schemeClr val="bg1"/>
              </a:solidFill>
            </a:endParaRPr>
          </a:p>
        </p:txBody>
      </p:sp>
      <p:cxnSp>
        <p:nvCxnSpPr>
          <p:cNvPr id="9" name="14 Conector recto de flecha"/>
          <p:cNvCxnSpPr/>
          <p:nvPr/>
        </p:nvCxnSpPr>
        <p:spPr>
          <a:xfrm flipH="1">
            <a:off x="4316506" y="1928636"/>
            <a:ext cx="254535" cy="141827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572588" y="5804360"/>
            <a:ext cx="2618691" cy="738664"/>
          </a:xfrm>
          <a:prstGeom prst="rect">
            <a:avLst/>
          </a:prstGeom>
          <a:solidFill>
            <a:schemeClr val="bg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Pasa por la incisura del páncreas y se anastomosa con la arteria PDSA.</a:t>
            </a:r>
            <a:endParaRPr lang="es-PY" sz="1400" dirty="0">
              <a:solidFill>
                <a:srgbClr val="000000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98730" y="5075935"/>
            <a:ext cx="1896994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prepancreática</a:t>
            </a:r>
            <a:endParaRPr lang="es-PY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799167" y="4940497"/>
            <a:ext cx="2432969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Arteria pancreática inferior de Testut</a:t>
            </a:r>
            <a:endParaRPr lang="es-PY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524138" y="5675055"/>
            <a:ext cx="2983026" cy="523220"/>
          </a:xfrm>
          <a:prstGeom prst="rect">
            <a:avLst/>
          </a:prstGeom>
          <a:solidFill>
            <a:schemeClr val="bg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Se dirige hacia la izquierda debajo del cuerpo del páncreas.</a:t>
            </a:r>
            <a:endParaRPr lang="es-PY" sz="1400" dirty="0">
              <a:solidFill>
                <a:srgbClr val="000000"/>
              </a:solidFill>
            </a:endParaRPr>
          </a:p>
        </p:txBody>
      </p:sp>
      <p:cxnSp>
        <p:nvCxnSpPr>
          <p:cNvPr id="15" name="14 Conector recto de flecha"/>
          <p:cNvCxnSpPr/>
          <p:nvPr/>
        </p:nvCxnSpPr>
        <p:spPr>
          <a:xfrm flipH="1" flipV="1">
            <a:off x="5100920" y="3686343"/>
            <a:ext cx="1662951" cy="125004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4 Conector recto de flecha"/>
          <p:cNvCxnSpPr/>
          <p:nvPr/>
        </p:nvCxnSpPr>
        <p:spPr>
          <a:xfrm flipH="1" flipV="1">
            <a:off x="6349877" y="3105433"/>
            <a:ext cx="413994" cy="183095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4 Conector recto de flecha"/>
          <p:cNvCxnSpPr/>
          <p:nvPr/>
        </p:nvCxnSpPr>
        <p:spPr>
          <a:xfrm flipV="1">
            <a:off x="2329871" y="4172045"/>
            <a:ext cx="1725035" cy="852573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Marcador de número de diapositiva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37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27750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35625" y="183450"/>
            <a:ext cx="7901350" cy="92333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latin typeface="Comic Sans MS" pitchFamily="66" charset="0"/>
              </a:rPr>
              <a:t>El cuerpo y la cola del páncreas reciben sangre de las arterias: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pancreáticas cortas </a:t>
            </a:r>
            <a:r>
              <a:rPr lang="es-ES" b="1" dirty="0">
                <a:latin typeface="Comic Sans MS" pitchFamily="66" charset="0"/>
              </a:rPr>
              <a:t>(de la esplénica),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pancreática mayor </a:t>
            </a:r>
            <a:r>
              <a:rPr lang="es-ES" b="1" dirty="0">
                <a:latin typeface="Comic Sans MS" pitchFamily="66" charset="0"/>
              </a:rPr>
              <a:t>(de la esplénica) y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pancreática inferior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(de la pancreática dorsal)</a:t>
            </a:r>
            <a:r>
              <a:rPr lang="es-PY" b="1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6031" t="32905" r="26719" b="13546"/>
          <a:stretch/>
        </p:blipFill>
        <p:spPr bwMode="auto">
          <a:xfrm>
            <a:off x="966278" y="1295752"/>
            <a:ext cx="7303663" cy="476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ángulo 6"/>
          <p:cNvSpPr/>
          <p:nvPr/>
        </p:nvSpPr>
        <p:spPr>
          <a:xfrm>
            <a:off x="2882152" y="1351939"/>
            <a:ext cx="2227730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Arterias pancreáticas cortas</a:t>
            </a:r>
            <a:endParaRPr lang="es-PY" sz="1600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630634" y="3203983"/>
            <a:ext cx="2115151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Arteria pancreática mayor</a:t>
            </a:r>
            <a:endParaRPr lang="es-PY" sz="1600" dirty="0">
              <a:solidFill>
                <a:schemeClr val="bg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875848" y="5404601"/>
            <a:ext cx="2134598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Arteria pancreática inferior de Testut</a:t>
            </a:r>
            <a:endParaRPr lang="es-PY" sz="1600" dirty="0">
              <a:solidFill>
                <a:schemeClr val="bg1"/>
              </a:solidFill>
            </a:endParaRPr>
          </a:p>
        </p:txBody>
      </p:sp>
      <p:cxnSp>
        <p:nvCxnSpPr>
          <p:cNvPr id="10" name="14 Conector recto de flecha"/>
          <p:cNvCxnSpPr/>
          <p:nvPr/>
        </p:nvCxnSpPr>
        <p:spPr>
          <a:xfrm>
            <a:off x="4370294" y="1992901"/>
            <a:ext cx="612321" cy="1176665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14 Conector recto de flecha"/>
          <p:cNvCxnSpPr/>
          <p:nvPr/>
        </p:nvCxnSpPr>
        <p:spPr>
          <a:xfrm>
            <a:off x="4370294" y="1992901"/>
            <a:ext cx="1011109" cy="97555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4 Conector recto de flecha"/>
          <p:cNvCxnSpPr>
            <a:stCxn id="8" idx="1"/>
          </p:cNvCxnSpPr>
          <p:nvPr/>
        </p:nvCxnSpPr>
        <p:spPr>
          <a:xfrm flipH="1" flipV="1">
            <a:off x="5698702" y="3045813"/>
            <a:ext cx="931932" cy="45055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6299772" y="3886626"/>
            <a:ext cx="2776877" cy="738664"/>
          </a:xfrm>
          <a:prstGeom prst="rect">
            <a:avLst/>
          </a:prstGeom>
          <a:solidFill>
            <a:schemeClr val="bg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omic Sans MS" pitchFamily="66" charset="0"/>
              </a:rPr>
              <a:t>Desciende detrás del cuerpo del páncreas y se une con la pancreática inferior.</a:t>
            </a:r>
            <a:endParaRPr lang="es-PY" sz="1400" dirty="0">
              <a:solidFill>
                <a:srgbClr val="000000"/>
              </a:solidFill>
            </a:endParaRPr>
          </a:p>
        </p:txBody>
      </p:sp>
      <p:cxnSp>
        <p:nvCxnSpPr>
          <p:cNvPr id="18" name="14 Conector recto de flecha"/>
          <p:cNvCxnSpPr/>
          <p:nvPr/>
        </p:nvCxnSpPr>
        <p:spPr>
          <a:xfrm flipH="1" flipV="1">
            <a:off x="5381403" y="3720587"/>
            <a:ext cx="442523" cy="1611104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4 Conector recto de flecha"/>
          <p:cNvCxnSpPr/>
          <p:nvPr/>
        </p:nvCxnSpPr>
        <p:spPr>
          <a:xfrm>
            <a:off x="4370294" y="2024589"/>
            <a:ext cx="1435844" cy="729899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Marcador de número de diapos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38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709508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7 Rectángulo"/>
          <p:cNvSpPr>
            <a:spLocks noChangeArrowheads="1"/>
          </p:cNvSpPr>
          <p:nvPr/>
        </p:nvSpPr>
        <p:spPr bwMode="auto">
          <a:xfrm>
            <a:off x="182111" y="156713"/>
            <a:ext cx="4535216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VENAS DEL PÁNCREAS: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362311" y="95157"/>
            <a:ext cx="2974865" cy="64633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No son exactamente satélites de las arterias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39</a:t>
            </a:fld>
            <a:endParaRPr lang="es-PY"/>
          </a:p>
        </p:txBody>
      </p:sp>
      <p:sp>
        <p:nvSpPr>
          <p:cNvPr id="15" name="Rectángulo 14"/>
          <p:cNvSpPr/>
          <p:nvPr/>
        </p:nvSpPr>
        <p:spPr>
          <a:xfrm>
            <a:off x="141770" y="879522"/>
            <a:ext cx="8961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Venas del lado derecho: </a:t>
            </a:r>
            <a:r>
              <a:rPr lang="es-ES" b="1" dirty="0">
                <a:latin typeface="Comic Sans MS" pitchFamily="66" charset="0"/>
              </a:rPr>
              <a:t>forman 2 arcos (anterior y posterior). Algunas venas de la cabeza van directamente a la VMS.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Venas del lado izquierdo: </a:t>
            </a:r>
            <a:r>
              <a:rPr lang="es-ES" b="1" dirty="0">
                <a:latin typeface="Comic Sans MS" pitchFamily="66" charset="0"/>
              </a:rPr>
              <a:t>van a la vena esplénica o a la vena porta. La vena pancreática inferior es inconstante (se encuentra en el 34% de los casos)</a:t>
            </a:r>
            <a:endParaRPr lang="es-PY" dirty="0"/>
          </a:p>
        </p:txBody>
      </p:sp>
      <p:pic>
        <p:nvPicPr>
          <p:cNvPr id="16" name="Picture 2" descr="escanear0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2066" y="2149119"/>
            <a:ext cx="7228467" cy="406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5 Rectángulo"/>
          <p:cNvSpPr/>
          <p:nvPr/>
        </p:nvSpPr>
        <p:spPr>
          <a:xfrm>
            <a:off x="1072066" y="5432957"/>
            <a:ext cx="2087431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latin typeface="Comic Sans MS" pitchFamily="66" charset="0"/>
              </a:rPr>
              <a:t>Arco PD anterior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8" name="15 Rectángulo"/>
          <p:cNvSpPr/>
          <p:nvPr/>
        </p:nvSpPr>
        <p:spPr>
          <a:xfrm>
            <a:off x="538666" y="3387072"/>
            <a:ext cx="2196435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latin typeface="Comic Sans MS" pitchFamily="66" charset="0"/>
              </a:rPr>
              <a:t>Arco PD posterior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9" name="15 Rectángulo"/>
          <p:cNvSpPr/>
          <p:nvPr/>
        </p:nvSpPr>
        <p:spPr>
          <a:xfrm>
            <a:off x="5473514" y="5248291"/>
            <a:ext cx="704039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latin typeface="Comic Sans MS" pitchFamily="66" charset="0"/>
              </a:rPr>
              <a:t>VMS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20" name="15 Rectángulo"/>
          <p:cNvSpPr/>
          <p:nvPr/>
        </p:nvSpPr>
        <p:spPr>
          <a:xfrm>
            <a:off x="4845349" y="2475481"/>
            <a:ext cx="1410964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latin typeface="Comic Sans MS" pitchFamily="66" charset="0"/>
              </a:rPr>
              <a:t>Vena porta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21" name="15 Rectángulo"/>
          <p:cNvSpPr/>
          <p:nvPr/>
        </p:nvSpPr>
        <p:spPr>
          <a:xfrm>
            <a:off x="6530271" y="3387072"/>
            <a:ext cx="1806905" cy="369332"/>
          </a:xfrm>
          <a:prstGeom prst="rect">
            <a:avLst/>
          </a:prstGeom>
          <a:solidFill>
            <a:srgbClr val="0000CC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latin typeface="Comic Sans MS" pitchFamily="66" charset="0"/>
              </a:rPr>
              <a:t>Vena esplénica</a:t>
            </a:r>
            <a:endParaRPr lang="es-PY" b="1" dirty="0">
              <a:latin typeface="Comic Sans MS" pitchFamily="66" charset="0"/>
            </a:endParaRPr>
          </a:p>
        </p:txBody>
      </p:sp>
      <p:cxnSp>
        <p:nvCxnSpPr>
          <p:cNvPr id="22" name="14 Conector recto de flecha"/>
          <p:cNvCxnSpPr/>
          <p:nvPr/>
        </p:nvCxnSpPr>
        <p:spPr>
          <a:xfrm>
            <a:off x="2735101" y="3571738"/>
            <a:ext cx="1527617" cy="611438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14 Conector recto de flecha"/>
          <p:cNvCxnSpPr/>
          <p:nvPr/>
        </p:nvCxnSpPr>
        <p:spPr>
          <a:xfrm flipV="1">
            <a:off x="2735101" y="4807560"/>
            <a:ext cx="1296165" cy="625397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14 Conector recto de flecha"/>
          <p:cNvCxnSpPr>
            <a:stCxn id="21" idx="1"/>
          </p:cNvCxnSpPr>
          <p:nvPr/>
        </p:nvCxnSpPr>
        <p:spPr>
          <a:xfrm flipH="1" flipV="1">
            <a:off x="5963505" y="3361219"/>
            <a:ext cx="566766" cy="210519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14 Conector recto de flecha"/>
          <p:cNvCxnSpPr/>
          <p:nvPr/>
        </p:nvCxnSpPr>
        <p:spPr>
          <a:xfrm flipH="1">
            <a:off x="4430379" y="2654169"/>
            <a:ext cx="518139" cy="70399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14 Conector recto de flecha"/>
          <p:cNvCxnSpPr/>
          <p:nvPr/>
        </p:nvCxnSpPr>
        <p:spPr>
          <a:xfrm flipH="1" flipV="1">
            <a:off x="4914501" y="5128046"/>
            <a:ext cx="559013" cy="298933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886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scanear00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142984"/>
            <a:ext cx="7815812" cy="41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408278" y="190451"/>
            <a:ext cx="198644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0000FF"/>
                </a:solidFill>
                <a:latin typeface="Comic Sans MS" pitchFamily="66" charset="0"/>
              </a:rPr>
              <a:t>Arco posterior</a:t>
            </a:r>
            <a:endParaRPr lang="es-PY" sz="20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550659" y="5386301"/>
            <a:ext cx="1866217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0000FF"/>
                </a:solidFill>
                <a:latin typeface="Comic Sans MS" pitchFamily="66" charset="0"/>
              </a:rPr>
              <a:t>Arco anterior</a:t>
            </a:r>
            <a:endParaRPr lang="es-PY" sz="2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6659593" y="4674914"/>
            <a:ext cx="1192817" cy="369332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TVGCH</a:t>
            </a:r>
            <a:endParaRPr lang="es-PY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067944" y="1499722"/>
            <a:ext cx="854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Vena porta</a:t>
            </a:r>
            <a:endParaRPr lang="es-PY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017983" y="642979"/>
            <a:ext cx="3238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latin typeface="Comic Sans MS" pitchFamily="66" charset="0"/>
              </a:rPr>
              <a:t>Va de la VMS a la vena porta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777733" y="5822447"/>
            <a:ext cx="361698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Se une a la VGED y a la vena cólica derecha para desembocar en el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Tronco Venoso </a:t>
            </a:r>
            <a:r>
              <a:rPr lang="es-ES" sz="1600" b="1" dirty="0" err="1">
                <a:solidFill>
                  <a:srgbClr val="FF0000"/>
                </a:solidFill>
                <a:latin typeface="Comic Sans MS" pitchFamily="66" charset="0"/>
              </a:rPr>
              <a:t>Gastrocolico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 de </a:t>
            </a:r>
            <a:r>
              <a:rPr lang="es-ES" sz="2000" b="1" dirty="0">
                <a:solidFill>
                  <a:srgbClr val="FF0000"/>
                </a:solidFill>
                <a:latin typeface="Comic Sans MS" pitchFamily="66" charset="0"/>
              </a:rPr>
              <a:t>Henle </a:t>
            </a:r>
            <a:endParaRPr lang="es-ES" sz="2000" dirty="0">
              <a:solidFill>
                <a:srgbClr val="FF0000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 rot="20690753">
            <a:off x="4720554" y="2486043"/>
            <a:ext cx="16362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Vena esplénica</a:t>
            </a:r>
            <a:endParaRPr lang="es-PY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495261" y="3244334"/>
            <a:ext cx="6463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VMS</a:t>
            </a:r>
            <a:endParaRPr lang="es-ES" sz="1600" dirty="0">
              <a:solidFill>
                <a:schemeClr val="bg1"/>
              </a:solidFill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550024" y="583007"/>
            <a:ext cx="161870" cy="215235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2987824" y="3933194"/>
            <a:ext cx="724070" cy="143592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H="1" flipV="1">
            <a:off x="4412682" y="3582889"/>
            <a:ext cx="2257440" cy="122139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25 Rectángulo redondeado"/>
          <p:cNvSpPr/>
          <p:nvPr/>
        </p:nvSpPr>
        <p:spPr>
          <a:xfrm>
            <a:off x="467544" y="2924944"/>
            <a:ext cx="2016224" cy="4438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 redondeado"/>
          <p:cNvSpPr/>
          <p:nvPr/>
        </p:nvSpPr>
        <p:spPr>
          <a:xfrm>
            <a:off x="1403647" y="4530160"/>
            <a:ext cx="1321053" cy="339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40</a:t>
            </a:fld>
            <a:endParaRPr lang="es-PY"/>
          </a:p>
        </p:txBody>
      </p:sp>
      <p:sp>
        <p:nvSpPr>
          <p:cNvPr id="21" name="Rectángulo 20"/>
          <p:cNvSpPr/>
          <p:nvPr/>
        </p:nvSpPr>
        <p:spPr>
          <a:xfrm>
            <a:off x="4686300" y="193110"/>
            <a:ext cx="17907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PDSP + PDIP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3790950" y="5383107"/>
            <a:ext cx="17907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000000"/>
                </a:solidFill>
                <a:latin typeface="Comic Sans MS" pitchFamily="66" charset="0"/>
              </a:rPr>
              <a:t>PDSA + PDIA</a:t>
            </a:r>
          </a:p>
        </p:txBody>
      </p:sp>
    </p:spTree>
    <p:extLst>
      <p:ext uri="{BB962C8B-B14F-4D97-AF65-F5344CB8AC3E}">
        <p14:creationId xmlns:p14="http://schemas.microsoft.com/office/powerpoint/2010/main" val="3859668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41</a:t>
            </a:fld>
            <a:endParaRPr lang="es-PY"/>
          </a:p>
        </p:txBody>
      </p:sp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182111" y="156713"/>
            <a:ext cx="5634876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LINFÁTICOS DEL PÁNCREAS:</a:t>
            </a:r>
          </a:p>
        </p:txBody>
      </p:sp>
      <p:sp>
        <p:nvSpPr>
          <p:cNvPr id="7" name="7 Rectángulo"/>
          <p:cNvSpPr/>
          <p:nvPr/>
        </p:nvSpPr>
        <p:spPr>
          <a:xfrm>
            <a:off x="182111" y="800956"/>
            <a:ext cx="87736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Forman 4 grupos: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Grupo pancreático superior: </a:t>
            </a:r>
            <a:r>
              <a:rPr lang="es-ES" sz="1600" b="1" dirty="0">
                <a:latin typeface="Comic Sans MS" pitchFamily="66" charset="0"/>
              </a:rPr>
              <a:t>van a los ganglios de la región celíaca o del cardias</a:t>
            </a:r>
            <a:endParaRPr lang="es-PY" sz="16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Grupo pancreático inferior: </a:t>
            </a:r>
            <a:r>
              <a:rPr lang="es-ES" sz="1600" b="1" dirty="0">
                <a:latin typeface="Comic Sans MS" pitchFamily="66" charset="0"/>
              </a:rPr>
              <a:t>van a los ganglios mesentéricos superiores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Grupo esplénico: </a:t>
            </a:r>
            <a:r>
              <a:rPr lang="es-ES" sz="1600" b="1" dirty="0">
                <a:latin typeface="Comic Sans MS" pitchFamily="66" charset="0"/>
              </a:rPr>
              <a:t>van hacia el hilio del bazo</a:t>
            </a:r>
            <a:endParaRPr lang="es-PY" sz="16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Grupo pancreatoduodenal (superior e inferior)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20855" t="25551" r="38528" b="31250"/>
          <a:stretch/>
        </p:blipFill>
        <p:spPr>
          <a:xfrm>
            <a:off x="1522456" y="2399307"/>
            <a:ext cx="6327687" cy="378373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037634" y="2399307"/>
            <a:ext cx="1964331" cy="5847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Grupo pancreático superior</a:t>
            </a:r>
            <a:endParaRPr lang="es-PY" sz="1600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055468" y="5598264"/>
            <a:ext cx="1964331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0000"/>
                </a:solidFill>
                <a:latin typeface="Comic Sans MS" pitchFamily="66" charset="0"/>
              </a:rPr>
              <a:t>Grupo pancreático inferior</a:t>
            </a:r>
            <a:endParaRPr lang="es-PY" sz="1600" dirty="0">
              <a:solidFill>
                <a:srgbClr val="00000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018041" y="5038702"/>
            <a:ext cx="1832102" cy="338554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Grupo esplénico</a:t>
            </a:r>
            <a:endParaRPr lang="es-PY" sz="1600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1947" y="4125013"/>
            <a:ext cx="2004142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Grupo pancreatoduodenal</a:t>
            </a:r>
            <a:endParaRPr lang="es-PY" sz="1600" dirty="0">
              <a:solidFill>
                <a:schemeClr val="bg1"/>
              </a:solidFill>
            </a:endParaRPr>
          </a:p>
        </p:txBody>
      </p:sp>
      <p:cxnSp>
        <p:nvCxnSpPr>
          <p:cNvPr id="15" name="19 Conector recto de flecha"/>
          <p:cNvCxnSpPr/>
          <p:nvPr/>
        </p:nvCxnSpPr>
        <p:spPr>
          <a:xfrm flipH="1">
            <a:off x="5341326" y="2983668"/>
            <a:ext cx="475661" cy="70789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9 Conector recto de flecha"/>
          <p:cNvCxnSpPr/>
          <p:nvPr/>
        </p:nvCxnSpPr>
        <p:spPr>
          <a:xfrm flipH="1" flipV="1">
            <a:off x="3852656" y="5038702"/>
            <a:ext cx="1109525" cy="55956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9 Conector recto de flecha"/>
          <p:cNvCxnSpPr/>
          <p:nvPr/>
        </p:nvCxnSpPr>
        <p:spPr>
          <a:xfrm flipH="1" flipV="1">
            <a:off x="6477001" y="4155358"/>
            <a:ext cx="457091" cy="86221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19 Conector recto de flecha"/>
          <p:cNvCxnSpPr/>
          <p:nvPr/>
        </p:nvCxnSpPr>
        <p:spPr>
          <a:xfrm>
            <a:off x="2236089" y="4417400"/>
            <a:ext cx="659511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675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42</a:t>
            </a:fld>
            <a:endParaRPr lang="es-PY"/>
          </a:p>
        </p:txBody>
      </p:sp>
      <p:sp>
        <p:nvSpPr>
          <p:cNvPr id="6" name="7 Rectángulo"/>
          <p:cNvSpPr>
            <a:spLocks noChangeArrowheads="1"/>
          </p:cNvSpPr>
          <p:nvPr/>
        </p:nvSpPr>
        <p:spPr bwMode="auto">
          <a:xfrm>
            <a:off x="182111" y="156713"/>
            <a:ext cx="4984057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NERVIOS DEL PÁNCREAS:</a:t>
            </a:r>
          </a:p>
        </p:txBody>
      </p:sp>
      <p:sp>
        <p:nvSpPr>
          <p:cNvPr id="7" name="7 Rectángulo"/>
          <p:cNvSpPr/>
          <p:nvPr/>
        </p:nvSpPr>
        <p:spPr>
          <a:xfrm>
            <a:off x="364981" y="679933"/>
            <a:ext cx="2523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latin typeface="Comic Sans MS" pitchFamily="66" charset="0"/>
              </a:rPr>
              <a:t>Siguen a las arterias</a:t>
            </a:r>
            <a:endParaRPr lang="es-PY" b="1" kern="0" dirty="0">
              <a:latin typeface="Comic Sans MS" pitchFamily="66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460479" y="156713"/>
            <a:ext cx="35926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Provienen de: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Plexo celíaco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Plexo mesentérico superior</a:t>
            </a:r>
            <a:endParaRPr lang="es-PY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33922" t="30817" r="25700" b="21730"/>
          <a:stretch/>
        </p:blipFill>
        <p:spPr bwMode="auto">
          <a:xfrm>
            <a:off x="1440746" y="1414003"/>
            <a:ext cx="6259850" cy="472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0 Rectángulo"/>
          <p:cNvSpPr/>
          <p:nvPr/>
        </p:nvSpPr>
        <p:spPr>
          <a:xfrm>
            <a:off x="420680" y="2999111"/>
            <a:ext cx="160172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0000"/>
                </a:solidFill>
                <a:latin typeface="Comic Sans MS" pitchFamily="66" charset="0"/>
              </a:rPr>
              <a:t>Plexo celíaco</a:t>
            </a:r>
            <a:endParaRPr lang="es-PY" b="1" kern="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11 Rectángulo"/>
          <p:cNvSpPr/>
          <p:nvPr/>
        </p:nvSpPr>
        <p:spPr>
          <a:xfrm>
            <a:off x="5261335" y="4916938"/>
            <a:ext cx="317586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0000"/>
                </a:solidFill>
                <a:latin typeface="Comic Sans MS" pitchFamily="66" charset="0"/>
              </a:rPr>
              <a:t>Plexo mesentérico superior</a:t>
            </a:r>
            <a:endParaRPr lang="es-PY" b="1" kern="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2022401" y="3183777"/>
            <a:ext cx="1915549" cy="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3937950" y="5101604"/>
            <a:ext cx="1228218" cy="0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91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8F99-4FCD-62F4-6370-D188051DC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20EC820-5715-A1CD-5D72-115461E2CD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43</a:t>
            </a:fld>
            <a:endParaRPr lang="es-PY"/>
          </a:p>
        </p:txBody>
      </p:sp>
      <p:sp>
        <p:nvSpPr>
          <p:cNvPr id="6" name="7 Rectángulo">
            <a:extLst>
              <a:ext uri="{FF2B5EF4-FFF2-40B4-BE49-F238E27FC236}">
                <a16:creationId xmlns:a16="http://schemas.microsoft.com/office/drawing/2014/main" id="{47806AEE-AB37-9BCE-0B7F-2292C6117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11" y="156713"/>
            <a:ext cx="4984057" cy="523220"/>
          </a:xfrm>
          <a:prstGeom prst="rect">
            <a:avLst/>
          </a:prstGeom>
          <a:solidFill>
            <a:srgbClr val="333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2800" b="1" dirty="0">
                <a:latin typeface="Comic Sans MS" panose="030F0702030302020204" pitchFamily="66" charset="0"/>
              </a:rPr>
              <a:t>NERVIOS DEL PÁNCREAS:</a:t>
            </a:r>
          </a:p>
        </p:txBody>
      </p:sp>
      <p:sp>
        <p:nvSpPr>
          <p:cNvPr id="7" name="7 Rectángulo">
            <a:extLst>
              <a:ext uri="{FF2B5EF4-FFF2-40B4-BE49-F238E27FC236}">
                <a16:creationId xmlns:a16="http://schemas.microsoft.com/office/drawing/2014/main" id="{27D308C5-7188-F013-25F8-21643A3FAC62}"/>
              </a:ext>
            </a:extLst>
          </p:cNvPr>
          <p:cNvSpPr/>
          <p:nvPr/>
        </p:nvSpPr>
        <p:spPr>
          <a:xfrm>
            <a:off x="364981" y="679933"/>
            <a:ext cx="2523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latin typeface="Comic Sans MS" pitchFamily="66" charset="0"/>
              </a:rPr>
              <a:t>Siguen a las arterias</a:t>
            </a:r>
            <a:endParaRPr lang="es-PY" b="1" kern="0" dirty="0">
              <a:latin typeface="Comic Sans MS" pitchFamily="66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92177E-91A4-F64E-C826-ADB4010B1B62}"/>
              </a:ext>
            </a:extLst>
          </p:cNvPr>
          <p:cNvSpPr/>
          <p:nvPr/>
        </p:nvSpPr>
        <p:spPr>
          <a:xfrm>
            <a:off x="5460479" y="156713"/>
            <a:ext cx="35926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Provienen de: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Plexo celíaco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Plexo mesentérico superior</a:t>
            </a:r>
            <a:endParaRPr lang="es-PY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8A9D3B-D6CA-C989-4506-D4064C261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2266952"/>
            <a:ext cx="837247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91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59028F-3EB1-3ED1-9AE4-85B49C9936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FD449A-19DD-4283-A36B-4B7176D37888}" type="slidenum">
              <a:rPr lang="es-PY" smtClean="0"/>
              <a:t>44</a:t>
            </a:fld>
            <a:endParaRPr lang="es-PY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B97E53B-3406-EA62-42D4-93DD77063C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62" t="31268" r="7886" b="20000"/>
          <a:stretch/>
        </p:blipFill>
        <p:spPr>
          <a:xfrm>
            <a:off x="0" y="0"/>
            <a:ext cx="5087155" cy="2871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9BF2F1F-F322-C4C3-2B51-5D0F655EE3EC}"/>
              </a:ext>
            </a:extLst>
          </p:cNvPr>
          <p:cNvSpPr txBox="1"/>
          <p:nvPr/>
        </p:nvSpPr>
        <p:spPr>
          <a:xfrm>
            <a:off x="5208428" y="183130"/>
            <a:ext cx="3613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1 – Que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organo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es y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cual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el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nombre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de la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enfermidad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?</a:t>
            </a:r>
            <a:endParaRPr lang="pt-BR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1041DC-903F-0956-7B5E-35C8081F31D2}"/>
              </a:ext>
            </a:extLst>
          </p:cNvPr>
          <p:cNvSpPr txBox="1"/>
          <p:nvPr/>
        </p:nvSpPr>
        <p:spPr>
          <a:xfrm>
            <a:off x="5208428" y="1101042"/>
            <a:ext cx="379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Pancreas / Pancreatitis</a:t>
            </a:r>
            <a:endParaRPr lang="pt-B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FAD714-1171-D900-65B2-687DF527D080}"/>
              </a:ext>
            </a:extLst>
          </p:cNvPr>
          <p:cNvSpPr txBox="1"/>
          <p:nvPr/>
        </p:nvSpPr>
        <p:spPr>
          <a:xfrm>
            <a:off x="5208427" y="1772733"/>
            <a:ext cx="3613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2 – Es possible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vivir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si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el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pancreas?</a:t>
            </a:r>
            <a:endParaRPr lang="pt-BR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E522EF1-A66A-F197-0692-928E4FC1C6C6}"/>
              </a:ext>
            </a:extLst>
          </p:cNvPr>
          <p:cNvSpPr txBox="1"/>
          <p:nvPr/>
        </p:nvSpPr>
        <p:spPr>
          <a:xfrm>
            <a:off x="5208427" y="2527047"/>
            <a:ext cx="3793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Si</a:t>
            </a:r>
            <a:endParaRPr lang="pt-B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8B087B7-BDAA-67EF-D03B-4D3CD55B6B44}"/>
              </a:ext>
            </a:extLst>
          </p:cNvPr>
          <p:cNvSpPr txBox="1"/>
          <p:nvPr/>
        </p:nvSpPr>
        <p:spPr>
          <a:xfrm>
            <a:off x="73517" y="3075057"/>
            <a:ext cx="487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3 – O que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puede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contribuir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a para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surgimiento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de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una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pancreatitis?</a:t>
            </a:r>
            <a:endParaRPr lang="pt-BR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C9AADD-3F85-93BD-252D-97F7F9268C44}"/>
              </a:ext>
            </a:extLst>
          </p:cNvPr>
          <p:cNvSpPr txBox="1"/>
          <p:nvPr/>
        </p:nvSpPr>
        <p:spPr>
          <a:xfrm>
            <a:off x="5276582" y="4340059"/>
            <a:ext cx="379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DM (Diabetes Mellitus)</a:t>
            </a:r>
            <a:endParaRPr lang="pt-BR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803098-7438-EAF8-8DD7-5E8D1CFF4143}"/>
              </a:ext>
            </a:extLst>
          </p:cNvPr>
          <p:cNvSpPr txBox="1"/>
          <p:nvPr/>
        </p:nvSpPr>
        <p:spPr>
          <a:xfrm>
            <a:off x="73517" y="4309282"/>
            <a:ext cx="487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4 –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Cual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la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enfermidad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causada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por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una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pancreatitis?</a:t>
            </a:r>
            <a:endParaRPr lang="pt-BR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076234A-3990-B05C-BC87-804D82426C63}"/>
              </a:ext>
            </a:extLst>
          </p:cNvPr>
          <p:cNvSpPr txBox="1"/>
          <p:nvPr/>
        </p:nvSpPr>
        <p:spPr>
          <a:xfrm>
            <a:off x="73517" y="5543507"/>
            <a:ext cx="487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5 – Tomar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agua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puede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causar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diabetes </a:t>
            </a:r>
            <a:r>
              <a:rPr lang="en-US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tipo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 1?</a:t>
            </a:r>
            <a:endParaRPr lang="pt-BR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3135E63-91DA-5870-B5F0-E9CEEEDD80AB}"/>
              </a:ext>
            </a:extLst>
          </p:cNvPr>
          <p:cNvSpPr txBox="1"/>
          <p:nvPr/>
        </p:nvSpPr>
        <p:spPr>
          <a:xfrm>
            <a:off x="5233112" y="3134400"/>
            <a:ext cx="3793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Tabagismo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etilismo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corticoides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calculos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biliares</a:t>
            </a:r>
            <a:endParaRPr lang="pt-BR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AA30193-5AD3-D36E-3E45-BF52958B2B35}"/>
              </a:ext>
            </a:extLst>
          </p:cNvPr>
          <p:cNvSpPr txBox="1"/>
          <p:nvPr/>
        </p:nvSpPr>
        <p:spPr>
          <a:xfrm>
            <a:off x="5276581" y="5558896"/>
            <a:ext cx="3793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Si,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parasita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eurytrema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pancreaticum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pt-BR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12125"/>
      </p:ext>
    </p:extLst>
  </p:cSld>
  <p:clrMapOvr>
    <a:masterClrMapping/>
  </p:clrMapOvr>
</p:sld>
</file>

<file path=ppt/theme/theme1.xml><?xml version="1.0" encoding="utf-8"?>
<a:theme xmlns:a="http://schemas.openxmlformats.org/drawingml/2006/main" name="CFC - HÍGADO">
  <a:themeElements>
    <a:clrScheme name="jm000177">
      <a:dk1>
        <a:srgbClr val="FFFFF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CFC - VÍAS BILIARES</Template>
  <TotalTime>902</TotalTime>
  <Words>2052</Words>
  <Application>Microsoft Office PowerPoint</Application>
  <PresentationFormat>Apresentação na tela (4:3)</PresentationFormat>
  <Paragraphs>370</Paragraphs>
  <Slides>44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2" baseType="lpstr">
      <vt:lpstr>Arial</vt:lpstr>
      <vt:lpstr>Berlin Sans FB</vt:lpstr>
      <vt:lpstr>Calibri</vt:lpstr>
      <vt:lpstr>Comic Sans MS</vt:lpstr>
      <vt:lpstr>Cooper Black</vt:lpstr>
      <vt:lpstr>Viner Hand ITC</vt:lpstr>
      <vt:lpstr>Wingdings</vt:lpstr>
      <vt:lpstr>CFC - HÍGADO</vt:lpstr>
      <vt:lpstr>A N A T O M Í 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Raúl Aguilar Paniagua</dc:creator>
  <cp:lastModifiedBy>wagno araujo</cp:lastModifiedBy>
  <cp:revision>75</cp:revision>
  <dcterms:created xsi:type="dcterms:W3CDTF">2014-06-16T00:02:05Z</dcterms:created>
  <dcterms:modified xsi:type="dcterms:W3CDTF">2024-10-17T00:51:34Z</dcterms:modified>
</cp:coreProperties>
</file>